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handoutMasterIdLst>
    <p:handoutMasterId r:id="rId68"/>
  </p:handoutMasterIdLst>
  <p:sldIdLst>
    <p:sldId id="321" r:id="rId2"/>
    <p:sldId id="426" r:id="rId3"/>
    <p:sldId id="293" r:id="rId4"/>
    <p:sldId id="369" r:id="rId5"/>
    <p:sldId id="359" r:id="rId6"/>
    <p:sldId id="367" r:id="rId7"/>
    <p:sldId id="294" r:id="rId8"/>
    <p:sldId id="382" r:id="rId9"/>
    <p:sldId id="383" r:id="rId10"/>
    <p:sldId id="384" r:id="rId11"/>
    <p:sldId id="361" r:id="rId12"/>
    <p:sldId id="362" r:id="rId13"/>
    <p:sldId id="296" r:id="rId14"/>
    <p:sldId id="363" r:id="rId15"/>
    <p:sldId id="307" r:id="rId16"/>
    <p:sldId id="267" r:id="rId17"/>
    <p:sldId id="277" r:id="rId18"/>
    <p:sldId id="279" r:id="rId19"/>
    <p:sldId id="417" r:id="rId20"/>
    <p:sldId id="355" r:id="rId21"/>
    <p:sldId id="356" r:id="rId22"/>
    <p:sldId id="357" r:id="rId23"/>
    <p:sldId id="422" r:id="rId24"/>
    <p:sldId id="423" r:id="rId25"/>
    <p:sldId id="424" r:id="rId26"/>
    <p:sldId id="445" r:id="rId27"/>
    <p:sldId id="446" r:id="rId28"/>
    <p:sldId id="447" r:id="rId29"/>
    <p:sldId id="448" r:id="rId30"/>
    <p:sldId id="449" r:id="rId31"/>
    <p:sldId id="364" r:id="rId32"/>
    <p:sldId id="428" r:id="rId33"/>
    <p:sldId id="429" r:id="rId34"/>
    <p:sldId id="430" r:id="rId35"/>
    <p:sldId id="431" r:id="rId36"/>
    <p:sldId id="432" r:id="rId37"/>
    <p:sldId id="433" r:id="rId38"/>
    <p:sldId id="434" r:id="rId39"/>
    <p:sldId id="435" r:id="rId40"/>
    <p:sldId id="436" r:id="rId41"/>
    <p:sldId id="437" r:id="rId42"/>
    <p:sldId id="438" r:id="rId43"/>
    <p:sldId id="439" r:id="rId44"/>
    <p:sldId id="440" r:id="rId45"/>
    <p:sldId id="441" r:id="rId46"/>
    <p:sldId id="442" r:id="rId47"/>
    <p:sldId id="443" r:id="rId48"/>
    <p:sldId id="393" r:id="rId49"/>
    <p:sldId id="366" r:id="rId50"/>
    <p:sldId id="444" r:id="rId51"/>
    <p:sldId id="299" r:id="rId52"/>
    <p:sldId id="311" r:id="rId53"/>
    <p:sldId id="323" r:id="rId54"/>
    <p:sldId id="324" r:id="rId55"/>
    <p:sldId id="325" r:id="rId56"/>
    <p:sldId id="326" r:id="rId57"/>
    <p:sldId id="300" r:id="rId58"/>
    <p:sldId id="327" r:id="rId59"/>
    <p:sldId id="420" r:id="rId60"/>
    <p:sldId id="421" r:id="rId61"/>
    <p:sldId id="358" r:id="rId62"/>
    <p:sldId id="319" r:id="rId63"/>
    <p:sldId id="368" r:id="rId64"/>
    <p:sldId id="352" r:id="rId65"/>
    <p:sldId id="425" r:id="rId66"/>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000099"/>
    <a:srgbClr val="800000"/>
    <a:srgbClr val="990033"/>
    <a:srgbClr val="CC33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60" d="100"/>
          <a:sy n="60" d="100"/>
        </p:scale>
        <p:origin x="-1378" y="-360"/>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90" d="100"/>
        <a:sy n="90" d="100"/>
      </p:scale>
      <p:origin x="0" y="133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52.xml"/><Relationship Id="rId2" Type="http://schemas.openxmlformats.org/officeDocument/2006/relationships/slide" Target="slides/slide19.xml"/><Relationship Id="rId1"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wmf"/><Relationship Id="rId5" Type="http://schemas.openxmlformats.org/officeDocument/2006/relationships/image" Target="../media/image18.png"/><Relationship Id="rId4" Type="http://schemas.openxmlformats.org/officeDocument/2006/relationships/image" Target="../media/image17.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image" Target="../media/image6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wmf"/><Relationship Id="rId1" Type="http://schemas.openxmlformats.org/officeDocument/2006/relationships/image" Target="../media/image78.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5.png"/><Relationship Id="rId7" Type="http://schemas.openxmlformats.org/officeDocument/2006/relationships/image" Target="../media/image21.png"/><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image" Target="../media/image81.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8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3.wmf"/><Relationship Id="rId4" Type="http://schemas.openxmlformats.org/officeDocument/2006/relationships/image" Target="../media/image22.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image" Target="../media/image15.png"/><Relationship Id="rId5" Type="http://schemas.openxmlformats.org/officeDocument/2006/relationships/image" Target="../media/image26.png"/><Relationship Id="rId4" Type="http://schemas.openxmlformats.org/officeDocument/2006/relationships/image" Target="../media/image2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7827"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7828"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7829"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D8EC2DE-1016-4EE0-A3A8-201156AB747F}" type="slidenum">
              <a:rPr lang="en-US"/>
              <a:pPr>
                <a:defRPr/>
              </a:pPr>
              <a:t>‹N°›</a:t>
            </a:fld>
            <a:endParaRPr lang="en-US"/>
          </a:p>
        </p:txBody>
      </p:sp>
    </p:spTree>
    <p:extLst>
      <p:ext uri="{BB962C8B-B14F-4D97-AF65-F5344CB8AC3E}">
        <p14:creationId xmlns:p14="http://schemas.microsoft.com/office/powerpoint/2010/main" val="3623828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a:p>
        </p:txBody>
      </p:sp>
      <p:sp>
        <p:nvSpPr>
          <p:cNvPr id="64515" name="Rectangle 3"/>
          <p:cNvSpPr>
            <a:spLocks noGrp="1" noChangeArrowheads="1"/>
          </p:cNvSpPr>
          <p:nvPr>
            <p:ph type="dt" idx="1"/>
          </p:nvPr>
        </p:nvSpPr>
        <p:spPr bwMode="auto">
          <a:xfrm>
            <a:off x="3852016"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a:p>
        </p:txBody>
      </p:sp>
      <p:sp>
        <p:nvSpPr>
          <p:cNvPr id="5427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64517"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Cliquez pour modifier les styles du texte du masque</a:t>
            </a:r>
          </a:p>
          <a:p>
            <a:pPr lvl="1"/>
            <a:r>
              <a:rPr lang="en-GB" noProof="0" smtClean="0"/>
              <a:t>Deuxième niveau</a:t>
            </a:r>
          </a:p>
          <a:p>
            <a:pPr lvl="2"/>
            <a:r>
              <a:rPr lang="en-GB" noProof="0" smtClean="0"/>
              <a:t>Troisième niveau</a:t>
            </a:r>
          </a:p>
          <a:p>
            <a:pPr lvl="3"/>
            <a:r>
              <a:rPr lang="en-GB" noProof="0" smtClean="0"/>
              <a:t>Quatrième niveau</a:t>
            </a:r>
          </a:p>
          <a:p>
            <a:pPr lvl="4"/>
            <a:r>
              <a:rPr lang="en-GB" noProof="0" smtClean="0"/>
              <a:t>Cinquième niveau</a:t>
            </a:r>
          </a:p>
        </p:txBody>
      </p:sp>
      <p:sp>
        <p:nvSpPr>
          <p:cNvPr id="64518"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a:p>
        </p:txBody>
      </p:sp>
      <p:sp>
        <p:nvSpPr>
          <p:cNvPr id="64519"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F765748-3DDC-4B4A-8DA2-93624B6658C9}" type="slidenum">
              <a:rPr lang="en-GB"/>
              <a:pPr>
                <a:defRPr/>
              </a:pPr>
              <a:t>‹N°›</a:t>
            </a:fld>
            <a:endParaRPr lang="en-GB"/>
          </a:p>
        </p:txBody>
      </p:sp>
    </p:spTree>
    <p:extLst>
      <p:ext uri="{BB962C8B-B14F-4D97-AF65-F5344CB8AC3E}">
        <p14:creationId xmlns:p14="http://schemas.microsoft.com/office/powerpoint/2010/main" val="12902007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65585264-AE97-4449-AEF5-EC805C123710}" type="slidenum">
              <a:rPr lang="en-GB" smtClean="0"/>
              <a:pPr/>
              <a:t>1</a:t>
            </a:fld>
            <a:endParaRPr lang="en-GB"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ABD4AC-B0F1-40A4-9984-76123CA5D5D4}" type="slidenum">
              <a:rPr lang="de-DE"/>
              <a:pPr/>
              <a:t>10</a:t>
            </a:fld>
            <a:endParaRPr lang="de-DE"/>
          </a:p>
        </p:txBody>
      </p:sp>
      <p:sp>
        <p:nvSpPr>
          <p:cNvPr id="1564674" name="Rectangle 2"/>
          <p:cNvSpPr>
            <a:spLocks noGrp="1" noRot="1" noChangeAspect="1" noChangeArrowheads="1" noTextEdit="1"/>
          </p:cNvSpPr>
          <p:nvPr>
            <p:ph type="sldImg"/>
          </p:nvPr>
        </p:nvSpPr>
        <p:spPr>
          <a:xfrm>
            <a:off x="930275" y="749300"/>
            <a:ext cx="4943475" cy="3708400"/>
          </a:xfrm>
          <a:ln/>
        </p:spPr>
      </p:sp>
      <p:sp>
        <p:nvSpPr>
          <p:cNvPr id="1564675" name="Rectangle 3"/>
          <p:cNvSpPr>
            <a:spLocks noGrp="1" noChangeArrowheads="1"/>
          </p:cNvSpPr>
          <p:nvPr>
            <p:ph type="body" idx="1"/>
          </p:nvPr>
        </p:nvSpPr>
        <p:spPr>
          <a:xfrm>
            <a:off x="906463" y="4713288"/>
            <a:ext cx="4984750" cy="4470400"/>
          </a:xfrm>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5335F939-0097-4B37-B8E9-F29400E0159F}" type="slidenum">
              <a:rPr lang="en-GB" smtClean="0"/>
              <a:pPr/>
              <a:t>13</a:t>
            </a:fld>
            <a:endParaRPr lang="en-GB"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E65FBF0C-348E-4715-8AE2-1790CEA9EE4A}" type="slidenum">
              <a:rPr lang="en-GB" smtClean="0"/>
              <a:pPr/>
              <a:t>15</a:t>
            </a:fld>
            <a:endParaRPr lang="en-GB"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0AFAFF3F-271C-4528-A970-6770CB4FD653}" type="slidenum">
              <a:rPr lang="en-GB" smtClean="0"/>
              <a:pPr/>
              <a:t>16</a:t>
            </a:fld>
            <a:endParaRPr lang="en-GB"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C3AEB46-DF40-4A7B-842F-C4CC9CFBB2F3}" type="slidenum">
              <a:rPr lang="en-GB" smtClean="0"/>
              <a:pPr/>
              <a:t>17</a:t>
            </a:fld>
            <a:endParaRPr lang="en-GB"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A078F72-0A2D-4954-8E4C-CA833AAB0E37}" type="slidenum">
              <a:rPr lang="en-GB" smtClean="0"/>
              <a:pPr/>
              <a:t>18</a:t>
            </a:fld>
            <a:endParaRPr lang="en-GB"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4A633ADF-DA2A-46AE-B64F-C0F542687B01}" type="slidenum">
              <a:rPr lang="en-GB"/>
              <a:pPr/>
              <a:t>19</a:t>
            </a:fld>
            <a:endParaRPr lang="en-GB"/>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Basically</a:t>
            </a:r>
            <a:r>
              <a:rPr lang="fr-FR" dirty="0" smtClean="0"/>
              <a:t>, </a:t>
            </a:r>
            <a:r>
              <a:rPr lang="fr-FR" dirty="0" err="1" smtClean="0"/>
              <a:t>w</a:t>
            </a:r>
            <a:r>
              <a:rPr lang="fr-FR" baseline="0" dirty="0" err="1" smtClean="0"/>
              <a:t>e</a:t>
            </a:r>
            <a:r>
              <a:rPr lang="fr-FR" baseline="0" dirty="0" smtClean="0"/>
              <a:t> </a:t>
            </a:r>
            <a:r>
              <a:rPr lang="fr-FR" baseline="0" dirty="0" err="1" smtClean="0"/>
              <a:t>want</a:t>
            </a:r>
            <a:r>
              <a:rPr lang="fr-FR" baseline="0" dirty="0" smtClean="0"/>
              <a:t> to </a:t>
            </a:r>
            <a:r>
              <a:rPr lang="fr-FR" baseline="0" dirty="0" err="1" smtClean="0"/>
              <a:t>calculate</a:t>
            </a:r>
            <a:r>
              <a:rPr lang="fr-FR" baseline="0" dirty="0" smtClean="0"/>
              <a:t> the pKBHX value </a:t>
            </a:r>
            <a:r>
              <a:rPr lang="fr-FR" baseline="0" dirty="0" err="1" smtClean="0"/>
              <a:t>from</a:t>
            </a:r>
            <a:r>
              <a:rPr lang="fr-FR" baseline="0" dirty="0" smtClean="0"/>
              <a:t> the structures, </a:t>
            </a:r>
            <a:r>
              <a:rPr lang="fr-FR" baseline="0" dirty="0" err="1" smtClean="0"/>
              <a:t>so</a:t>
            </a:r>
            <a:r>
              <a:rPr lang="fr-FR" baseline="0" dirty="0" smtClean="0"/>
              <a:t> </a:t>
            </a:r>
            <a:r>
              <a:rPr lang="fr-FR" baseline="0" dirty="0" err="1" smtClean="0"/>
              <a:t>we</a:t>
            </a:r>
            <a:r>
              <a:rPr lang="fr-FR" baseline="0" dirty="0" smtClean="0"/>
              <a:t> </a:t>
            </a:r>
            <a:r>
              <a:rPr lang="fr-FR" baseline="0" dirty="0" err="1" smtClean="0"/>
              <a:t>need</a:t>
            </a:r>
            <a:r>
              <a:rPr lang="fr-FR" baseline="0" dirty="0" smtClean="0"/>
              <a:t> to </a:t>
            </a:r>
            <a:r>
              <a:rPr lang="fr-FR" baseline="0" dirty="0" err="1" smtClean="0"/>
              <a:t>find</a:t>
            </a:r>
            <a:r>
              <a:rPr lang="fr-FR" baseline="0" dirty="0" smtClean="0"/>
              <a:t> a </a:t>
            </a:r>
            <a:r>
              <a:rPr lang="fr-FR" baseline="0" dirty="0" err="1" smtClean="0"/>
              <a:t>mathematical</a:t>
            </a:r>
            <a:r>
              <a:rPr lang="fr-FR" baseline="0" dirty="0" smtClean="0"/>
              <a:t> </a:t>
            </a:r>
            <a:r>
              <a:rPr lang="fr-FR" baseline="0" dirty="0" err="1" smtClean="0"/>
              <a:t>relationship</a:t>
            </a:r>
            <a:r>
              <a:rPr lang="fr-FR" baseline="0" dirty="0" smtClean="0"/>
              <a:t> </a:t>
            </a:r>
            <a:r>
              <a:rPr lang="fr-FR" baseline="0" dirty="0" err="1" smtClean="0"/>
              <a:t>between</a:t>
            </a:r>
            <a:r>
              <a:rPr lang="fr-FR" baseline="0" dirty="0" smtClean="0"/>
              <a:t> </a:t>
            </a:r>
            <a:r>
              <a:rPr lang="fr-FR" baseline="0" dirty="0" err="1" smtClean="0"/>
              <a:t>this</a:t>
            </a:r>
            <a:r>
              <a:rPr lang="fr-FR" baseline="0" dirty="0" smtClean="0"/>
              <a:t> structure and the </a:t>
            </a:r>
            <a:r>
              <a:rPr lang="fr-FR" baseline="0" dirty="0" err="1" smtClean="0"/>
              <a:t>experimental</a:t>
            </a:r>
            <a:r>
              <a:rPr lang="fr-FR" baseline="0" dirty="0" smtClean="0"/>
              <a:t> pKBHX. The </a:t>
            </a:r>
            <a:r>
              <a:rPr lang="fr-FR" baseline="0" dirty="0" err="1" smtClean="0"/>
              <a:t>aim</a:t>
            </a:r>
            <a:r>
              <a:rPr lang="fr-FR" baseline="0" dirty="0" smtClean="0"/>
              <a:t> of QSPR </a:t>
            </a:r>
            <a:r>
              <a:rPr lang="fr-FR" baseline="0" dirty="0" err="1" smtClean="0"/>
              <a:t>is</a:t>
            </a:r>
            <a:r>
              <a:rPr lang="fr-FR" baseline="0" dirty="0" smtClean="0"/>
              <a:t> to </a:t>
            </a:r>
            <a:r>
              <a:rPr lang="fr-FR" baseline="0" dirty="0" err="1" smtClean="0"/>
              <a:t>establish</a:t>
            </a:r>
            <a:r>
              <a:rPr lang="fr-FR" baseline="0" dirty="0" smtClean="0"/>
              <a:t> </a:t>
            </a:r>
            <a:r>
              <a:rPr lang="fr-FR" baseline="0" dirty="0" err="1" smtClean="0"/>
              <a:t>this</a:t>
            </a:r>
            <a:r>
              <a:rPr lang="fr-FR" baseline="0" dirty="0" smtClean="0"/>
              <a:t> </a:t>
            </a:r>
            <a:r>
              <a:rPr lang="fr-FR" baseline="0" dirty="0" err="1" smtClean="0"/>
              <a:t>mathematical</a:t>
            </a:r>
            <a:r>
              <a:rPr lang="fr-FR" baseline="0" dirty="0" smtClean="0"/>
              <a:t> </a:t>
            </a:r>
            <a:r>
              <a:rPr lang="fr-FR" baseline="0" dirty="0" err="1" smtClean="0"/>
              <a:t>equation</a:t>
            </a:r>
            <a:r>
              <a:rPr lang="fr-FR" baseline="0" dirty="0" smtClean="0"/>
              <a:t>, </a:t>
            </a:r>
            <a:r>
              <a:rPr lang="fr-FR" baseline="0" dirty="0" err="1" smtClean="0"/>
              <a:t>which</a:t>
            </a:r>
            <a:r>
              <a:rPr lang="fr-FR" baseline="0" dirty="0" smtClean="0"/>
              <a:t> </a:t>
            </a:r>
            <a:r>
              <a:rPr lang="fr-FR" baseline="0" dirty="0" err="1" smtClean="0"/>
              <a:t>should</a:t>
            </a:r>
            <a:r>
              <a:rPr lang="fr-FR" baseline="0" dirty="0" smtClean="0"/>
              <a:t> </a:t>
            </a:r>
            <a:r>
              <a:rPr lang="fr-FR" baseline="0" dirty="0" err="1" smtClean="0"/>
              <a:t>be</a:t>
            </a:r>
            <a:r>
              <a:rPr lang="fr-FR" baseline="0" dirty="0" smtClean="0"/>
              <a:t> of </a:t>
            </a:r>
            <a:r>
              <a:rPr lang="fr-FR" baseline="0" dirty="0" err="1" smtClean="0"/>
              <a:t>this</a:t>
            </a:r>
            <a:r>
              <a:rPr lang="fr-FR" baseline="0" dirty="0" smtClean="0"/>
              <a:t> </a:t>
            </a:r>
            <a:r>
              <a:rPr lang="fr-FR" baseline="0" dirty="0" err="1" smtClean="0"/>
              <a:t>form</a:t>
            </a:r>
            <a:r>
              <a:rPr lang="fr-FR" baseline="0" dirty="0" smtClean="0"/>
              <a:t>. </a:t>
            </a:r>
            <a:br>
              <a:rPr lang="fr-FR" baseline="0" dirty="0" smtClean="0"/>
            </a:br>
            <a:r>
              <a:rPr lang="fr-FR" baseline="0" dirty="0" smtClean="0"/>
              <a:t> </a:t>
            </a:r>
            <a:br>
              <a:rPr lang="fr-FR" baseline="0" dirty="0" smtClean="0"/>
            </a:br>
            <a:r>
              <a:rPr lang="fr-FR" baseline="0" dirty="0" smtClean="0"/>
              <a:t>In </a:t>
            </a:r>
            <a:r>
              <a:rPr lang="fr-FR" baseline="0" dirty="0" err="1" smtClean="0"/>
              <a:t>order</a:t>
            </a:r>
            <a:r>
              <a:rPr lang="fr-FR" baseline="0" dirty="0" smtClean="0"/>
              <a:t> to </a:t>
            </a:r>
            <a:r>
              <a:rPr lang="fr-FR" baseline="0" dirty="0" err="1" smtClean="0"/>
              <a:t>takle</a:t>
            </a:r>
            <a:r>
              <a:rPr lang="fr-FR" baseline="0" dirty="0" smtClean="0"/>
              <a:t> </a:t>
            </a:r>
            <a:r>
              <a:rPr lang="fr-FR" baseline="0" dirty="0" err="1" smtClean="0"/>
              <a:t>this</a:t>
            </a:r>
            <a:r>
              <a:rPr lang="fr-FR" baseline="0" dirty="0" smtClean="0"/>
              <a:t> </a:t>
            </a:r>
            <a:r>
              <a:rPr lang="fr-FR" baseline="0" dirty="0" err="1" smtClean="0"/>
              <a:t>problem</a:t>
            </a:r>
            <a:r>
              <a:rPr lang="fr-FR" baseline="0" dirty="0" smtClean="0"/>
              <a:t>, a simplification </a:t>
            </a:r>
            <a:r>
              <a:rPr lang="fr-FR" baseline="0" dirty="0" err="1" smtClean="0"/>
              <a:t>is</a:t>
            </a:r>
            <a:r>
              <a:rPr lang="fr-FR" baseline="0" dirty="0" smtClean="0"/>
              <a:t> </a:t>
            </a:r>
            <a:r>
              <a:rPr lang="fr-FR" baseline="0" dirty="0" err="1" smtClean="0"/>
              <a:t>used</a:t>
            </a:r>
            <a:r>
              <a:rPr lang="fr-FR" baseline="0" dirty="0" smtClean="0"/>
              <a:t> to </a:t>
            </a:r>
            <a:r>
              <a:rPr lang="fr-FR" baseline="0" dirty="0" err="1" smtClean="0"/>
              <a:t>represent</a:t>
            </a:r>
            <a:r>
              <a:rPr lang="fr-FR" baseline="0" dirty="0" smtClean="0"/>
              <a:t> the structure by </a:t>
            </a:r>
            <a:r>
              <a:rPr lang="fr-FR" baseline="0" dirty="0" err="1" smtClean="0"/>
              <a:t>calculating</a:t>
            </a:r>
            <a:r>
              <a:rPr lang="fr-FR" baseline="0" dirty="0" smtClean="0"/>
              <a:t> </a:t>
            </a:r>
            <a:r>
              <a:rPr lang="fr-FR" baseline="0" dirty="0" err="1" smtClean="0"/>
              <a:t>so</a:t>
            </a:r>
            <a:r>
              <a:rPr lang="fr-FR" baseline="0" dirty="0" smtClean="0"/>
              <a:t> </a:t>
            </a:r>
            <a:r>
              <a:rPr lang="fr-FR" baseline="0" dirty="0" err="1" smtClean="0"/>
              <a:t>called</a:t>
            </a:r>
            <a:r>
              <a:rPr lang="fr-FR" baseline="0" dirty="0" smtClean="0"/>
              <a:t> </a:t>
            </a:r>
            <a:r>
              <a:rPr lang="fr-FR" baseline="0" dirty="0" err="1" smtClean="0"/>
              <a:t>descriptors</a:t>
            </a:r>
            <a:r>
              <a:rPr lang="fr-FR" baseline="0" dirty="0" smtClean="0"/>
              <a:t>. </a:t>
            </a:r>
            <a:r>
              <a:rPr lang="fr-FR" baseline="0" dirty="0" err="1" smtClean="0"/>
              <a:t>These</a:t>
            </a:r>
            <a:r>
              <a:rPr lang="fr-FR" baseline="0" dirty="0" smtClean="0"/>
              <a:t> are </a:t>
            </a:r>
            <a:r>
              <a:rPr lang="fr-FR" baseline="0" dirty="0" err="1" smtClean="0"/>
              <a:t>parameters</a:t>
            </a:r>
            <a:r>
              <a:rPr lang="fr-FR" baseline="0" dirty="0" smtClean="0"/>
              <a:t> </a:t>
            </a:r>
            <a:r>
              <a:rPr lang="fr-FR" baseline="0" dirty="0" err="1" smtClean="0"/>
              <a:t>directly</a:t>
            </a:r>
            <a:r>
              <a:rPr lang="fr-FR" baseline="0" dirty="0" smtClean="0"/>
              <a:t> </a:t>
            </a:r>
            <a:r>
              <a:rPr lang="fr-FR" baseline="0" dirty="0" err="1" smtClean="0"/>
              <a:t>derived</a:t>
            </a:r>
            <a:r>
              <a:rPr lang="fr-FR" baseline="0" dirty="0" smtClean="0"/>
              <a:t> </a:t>
            </a:r>
            <a:r>
              <a:rPr lang="fr-FR" baseline="0" dirty="0" err="1" smtClean="0"/>
              <a:t>from</a:t>
            </a:r>
            <a:r>
              <a:rPr lang="fr-FR" baseline="0" dirty="0" smtClean="0"/>
              <a:t> the </a:t>
            </a:r>
            <a:r>
              <a:rPr lang="fr-FR" baseline="0" dirty="0" err="1" smtClean="0"/>
              <a:t>molecular</a:t>
            </a:r>
            <a:r>
              <a:rPr lang="fr-FR" baseline="0" dirty="0" smtClean="0"/>
              <a:t> structure. In </a:t>
            </a:r>
            <a:r>
              <a:rPr lang="fr-FR" baseline="0" dirty="0" err="1" smtClean="0"/>
              <a:t>this</a:t>
            </a:r>
            <a:r>
              <a:rPr lang="fr-FR" baseline="0" dirty="0" smtClean="0"/>
              <a:t> </a:t>
            </a:r>
            <a:r>
              <a:rPr lang="fr-FR" baseline="0" dirty="0" err="1" smtClean="0"/>
              <a:t>study</a:t>
            </a:r>
            <a:r>
              <a:rPr lang="fr-FR" baseline="0" dirty="0" smtClean="0"/>
              <a:t>, </a:t>
            </a:r>
            <a:r>
              <a:rPr lang="fr-FR" baseline="0" dirty="0" err="1" smtClean="0"/>
              <a:t>we</a:t>
            </a:r>
            <a:r>
              <a:rPr lang="fr-FR" baseline="0" dirty="0" smtClean="0"/>
              <a:t> have </a:t>
            </a:r>
            <a:r>
              <a:rPr lang="fr-FR" baseline="0" dirty="0" err="1" smtClean="0"/>
              <a:t>used</a:t>
            </a:r>
            <a:r>
              <a:rPr lang="fr-FR" baseline="0" dirty="0" smtClean="0"/>
              <a:t> the </a:t>
            </a:r>
            <a:r>
              <a:rPr lang="fr-FR" baseline="0" dirty="0" err="1" smtClean="0"/>
              <a:t>laboratory’s</a:t>
            </a:r>
            <a:r>
              <a:rPr lang="fr-FR" baseline="0" dirty="0" smtClean="0"/>
              <a:t> </a:t>
            </a:r>
            <a:r>
              <a:rPr lang="fr-FR" baseline="0" dirty="0" err="1" smtClean="0"/>
              <a:t>descriptors</a:t>
            </a:r>
            <a:r>
              <a:rPr lang="fr-FR" baseline="0" dirty="0" smtClean="0"/>
              <a:t>, the ISIDA fragment </a:t>
            </a:r>
            <a:r>
              <a:rPr lang="fr-FR" baseline="0" dirty="0" err="1" smtClean="0"/>
              <a:t>descriptors</a:t>
            </a:r>
            <a:r>
              <a:rPr lang="fr-FR" baseline="0" dirty="0" smtClean="0"/>
              <a:t> and the 2D </a:t>
            </a:r>
            <a:r>
              <a:rPr lang="fr-FR" baseline="0" dirty="0" err="1" smtClean="0"/>
              <a:t>descriptors</a:t>
            </a:r>
            <a:r>
              <a:rPr lang="fr-FR" baseline="0" dirty="0" smtClean="0"/>
              <a:t> </a:t>
            </a:r>
            <a:r>
              <a:rPr lang="fr-FR" baseline="0" dirty="0" err="1" smtClean="0"/>
              <a:t>calculated</a:t>
            </a:r>
            <a:r>
              <a:rPr lang="fr-FR" baseline="0" dirty="0" smtClean="0"/>
              <a:t> by the MOE 2011 program.</a:t>
            </a:r>
          </a:p>
          <a:p>
            <a:endParaRPr lang="fr-FR" baseline="0" dirty="0" smtClean="0"/>
          </a:p>
          <a:p>
            <a:r>
              <a:rPr lang="fr-FR" baseline="0" dirty="0" smtClean="0"/>
              <a:t>To </a:t>
            </a:r>
            <a:r>
              <a:rPr lang="fr-FR" baseline="0" dirty="0" err="1" smtClean="0"/>
              <a:t>find</a:t>
            </a:r>
            <a:r>
              <a:rPr lang="fr-FR" baseline="0" dirty="0" smtClean="0"/>
              <a:t> the </a:t>
            </a:r>
            <a:r>
              <a:rPr lang="fr-FR" baseline="0" dirty="0" err="1" smtClean="0"/>
              <a:t>function</a:t>
            </a:r>
            <a:r>
              <a:rPr lang="fr-FR" baseline="0" dirty="0" smtClean="0"/>
              <a:t> </a:t>
            </a:r>
            <a:r>
              <a:rPr lang="fr-FR" baseline="0" dirty="0" err="1" smtClean="0"/>
              <a:t>relating</a:t>
            </a:r>
            <a:r>
              <a:rPr lang="fr-FR" baseline="0" dirty="0" smtClean="0"/>
              <a:t> the </a:t>
            </a:r>
            <a:r>
              <a:rPr lang="fr-FR" baseline="0" dirty="0" err="1" smtClean="0"/>
              <a:t>descriptors</a:t>
            </a:r>
            <a:r>
              <a:rPr lang="fr-FR" baseline="0" dirty="0" smtClean="0"/>
              <a:t> to pKBHX, machine </a:t>
            </a:r>
            <a:r>
              <a:rPr lang="fr-FR" baseline="0" dirty="0" err="1" smtClean="0"/>
              <a:t>learning</a:t>
            </a:r>
            <a:r>
              <a:rPr lang="fr-FR" baseline="0" dirty="0" smtClean="0"/>
              <a:t> </a:t>
            </a:r>
            <a:r>
              <a:rPr lang="fr-FR" baseline="0" dirty="0" err="1" smtClean="0"/>
              <a:t>methods</a:t>
            </a:r>
            <a:r>
              <a:rPr lang="fr-FR" baseline="0" dirty="0" smtClean="0"/>
              <a:t> are </a:t>
            </a:r>
            <a:r>
              <a:rPr lang="fr-FR" baseline="0" dirty="0" err="1" smtClean="0"/>
              <a:t>employed</a:t>
            </a:r>
            <a:r>
              <a:rPr lang="fr-FR" baseline="0" dirty="0" smtClean="0"/>
              <a:t>. </a:t>
            </a:r>
            <a:r>
              <a:rPr lang="fr-FR" baseline="0" dirty="0" err="1" smtClean="0"/>
              <a:t>These</a:t>
            </a:r>
            <a:r>
              <a:rPr lang="fr-FR" baseline="0" dirty="0" smtClean="0"/>
              <a:t> are </a:t>
            </a:r>
            <a:r>
              <a:rPr lang="fr-FR" baseline="0" dirty="0" err="1" smtClean="0"/>
              <a:t>purely</a:t>
            </a:r>
            <a:r>
              <a:rPr lang="fr-FR" baseline="0" dirty="0" smtClean="0"/>
              <a:t> </a:t>
            </a:r>
            <a:r>
              <a:rPr lang="fr-FR" baseline="0" dirty="0" err="1" smtClean="0"/>
              <a:t>mathematical</a:t>
            </a:r>
            <a:r>
              <a:rPr lang="fr-FR" baseline="0" dirty="0" smtClean="0"/>
              <a:t> </a:t>
            </a:r>
            <a:r>
              <a:rPr lang="fr-FR" baseline="0" dirty="0" err="1" smtClean="0"/>
              <a:t>methods</a:t>
            </a:r>
            <a:r>
              <a:rPr lang="fr-FR" baseline="0" dirty="0" smtClean="0"/>
              <a:t> </a:t>
            </a:r>
            <a:r>
              <a:rPr lang="fr-FR" baseline="0" dirty="0" err="1" smtClean="0"/>
              <a:t>aimed</a:t>
            </a:r>
            <a:r>
              <a:rPr lang="fr-FR" baseline="0" dirty="0" smtClean="0"/>
              <a:t> at </a:t>
            </a:r>
            <a:r>
              <a:rPr lang="fr-FR" baseline="0" dirty="0" err="1" smtClean="0"/>
              <a:t>reducing</a:t>
            </a:r>
            <a:r>
              <a:rPr lang="fr-FR" baseline="0" dirty="0" smtClean="0"/>
              <a:t> the </a:t>
            </a:r>
            <a:r>
              <a:rPr lang="fr-FR" baseline="0" dirty="0" err="1" smtClean="0"/>
              <a:t>error</a:t>
            </a:r>
            <a:r>
              <a:rPr lang="fr-FR" baseline="0" dirty="0" smtClean="0"/>
              <a:t> </a:t>
            </a:r>
            <a:r>
              <a:rPr lang="fr-FR" baseline="0" dirty="0" err="1" smtClean="0"/>
              <a:t>between</a:t>
            </a:r>
            <a:r>
              <a:rPr lang="fr-FR" baseline="0" dirty="0" smtClean="0"/>
              <a:t> the </a:t>
            </a:r>
            <a:r>
              <a:rPr lang="fr-FR" baseline="0" dirty="0" err="1" smtClean="0"/>
              <a:t>experimental</a:t>
            </a:r>
            <a:r>
              <a:rPr lang="fr-FR" baseline="0" dirty="0" smtClean="0"/>
              <a:t> pKBHX and the </a:t>
            </a:r>
            <a:r>
              <a:rPr lang="fr-FR" baseline="0" dirty="0" err="1" smtClean="0"/>
              <a:t>predicted</a:t>
            </a:r>
            <a:r>
              <a:rPr lang="fr-FR" baseline="0" dirty="0" smtClean="0"/>
              <a:t> pKBHX. A multitude of </a:t>
            </a:r>
            <a:r>
              <a:rPr lang="fr-FR" baseline="0" dirty="0" err="1" smtClean="0"/>
              <a:t>such</a:t>
            </a:r>
            <a:r>
              <a:rPr lang="fr-FR" baseline="0" dirty="0" smtClean="0"/>
              <a:t> </a:t>
            </a:r>
            <a:r>
              <a:rPr lang="fr-FR" baseline="0" dirty="0" err="1" smtClean="0"/>
              <a:t>method</a:t>
            </a:r>
            <a:r>
              <a:rPr lang="fr-FR" baseline="0" dirty="0" smtClean="0"/>
              <a:t> </a:t>
            </a:r>
            <a:r>
              <a:rPr lang="fr-FR" baseline="0" dirty="0" err="1" smtClean="0"/>
              <a:t>exists</a:t>
            </a:r>
            <a:r>
              <a:rPr lang="fr-FR" baseline="0" dirty="0" smtClean="0"/>
              <a:t> and Support </a:t>
            </a:r>
            <a:r>
              <a:rPr lang="fr-FR" baseline="0" dirty="0" err="1" smtClean="0"/>
              <a:t>Vector</a:t>
            </a:r>
            <a:r>
              <a:rPr lang="fr-FR" baseline="0" dirty="0" smtClean="0"/>
              <a:t> Machines, in short SVM, and Multi-</a:t>
            </a:r>
            <a:r>
              <a:rPr lang="fr-FR" baseline="0" dirty="0" err="1" smtClean="0"/>
              <a:t>Linear</a:t>
            </a:r>
            <a:r>
              <a:rPr lang="fr-FR" baseline="0" dirty="0" smtClean="0"/>
              <a:t> </a:t>
            </a:r>
            <a:r>
              <a:rPr lang="fr-FR" baseline="0" dirty="0" err="1" smtClean="0"/>
              <a:t>Regression</a:t>
            </a:r>
            <a:r>
              <a:rPr lang="fr-FR" baseline="0" dirty="0" smtClean="0"/>
              <a:t>, in short MLR, have been </a:t>
            </a:r>
            <a:r>
              <a:rPr lang="fr-FR" baseline="0" dirty="0" err="1" smtClean="0"/>
              <a:t>used</a:t>
            </a:r>
            <a:r>
              <a:rPr lang="fr-FR" baseline="0" dirty="0" smtClean="0"/>
              <a:t>.</a:t>
            </a:r>
          </a:p>
          <a:p>
            <a:endParaRPr lang="fr-FR" baseline="0" dirty="0" smtClean="0"/>
          </a:p>
          <a:p>
            <a:r>
              <a:rPr lang="fr-FR" dirty="0" smtClean="0"/>
              <a:t>One of the main </a:t>
            </a:r>
            <a:r>
              <a:rPr lang="fr-FR" dirty="0" err="1" smtClean="0"/>
              <a:t>problems</a:t>
            </a:r>
            <a:r>
              <a:rPr lang="fr-FR" baseline="0" dirty="0" smtClean="0"/>
              <a:t> to </a:t>
            </a:r>
            <a:r>
              <a:rPr lang="fr-FR" baseline="0" dirty="0" err="1" smtClean="0"/>
              <a:t>calculate</a:t>
            </a:r>
            <a:r>
              <a:rPr lang="fr-FR" baseline="0" dirty="0" smtClean="0"/>
              <a:t> </a:t>
            </a:r>
            <a:r>
              <a:rPr lang="fr-FR" baseline="0" dirty="0" err="1" smtClean="0"/>
              <a:t>descriptors</a:t>
            </a:r>
            <a:r>
              <a:rPr lang="fr-FR" baseline="0" dirty="0" smtClean="0"/>
              <a:t> for pKBHX and to </a:t>
            </a:r>
            <a:r>
              <a:rPr lang="fr-FR" baseline="0" dirty="0" err="1" smtClean="0"/>
              <a:t>hydrogen</a:t>
            </a:r>
            <a:r>
              <a:rPr lang="fr-FR" baseline="0" dirty="0" smtClean="0"/>
              <a:t> </a:t>
            </a:r>
            <a:r>
              <a:rPr lang="fr-FR" baseline="0" dirty="0" err="1" smtClean="0"/>
              <a:t>bonding</a:t>
            </a:r>
            <a:r>
              <a:rPr lang="fr-FR" baseline="0" dirty="0" smtClean="0"/>
              <a:t> </a:t>
            </a:r>
            <a:r>
              <a:rPr lang="fr-FR" baseline="0" dirty="0" err="1" smtClean="0"/>
              <a:t>problems</a:t>
            </a:r>
            <a:r>
              <a:rPr lang="fr-FR" baseline="0" dirty="0" smtClean="0"/>
              <a:t> in </a:t>
            </a:r>
            <a:r>
              <a:rPr lang="fr-FR" baseline="0" dirty="0" err="1" smtClean="0"/>
              <a:t>general</a:t>
            </a:r>
            <a:r>
              <a:rPr lang="fr-FR" baseline="0" dirty="0" smtClean="0"/>
              <a:t> </a:t>
            </a:r>
            <a:r>
              <a:rPr lang="fr-FR" baseline="0" dirty="0" err="1" smtClean="0"/>
              <a:t>is</a:t>
            </a:r>
            <a:r>
              <a:rPr lang="fr-FR" baseline="0" dirty="0" smtClean="0"/>
              <a:t> the </a:t>
            </a:r>
            <a:r>
              <a:rPr lang="fr-FR" baseline="0" dirty="0" err="1" smtClean="0"/>
              <a:t>locality</a:t>
            </a:r>
            <a:r>
              <a:rPr lang="fr-FR" baseline="0" dirty="0" smtClean="0"/>
              <a:t> of the </a:t>
            </a:r>
            <a:r>
              <a:rPr lang="fr-FR" baseline="0" dirty="0" err="1" smtClean="0"/>
              <a:t>property</a:t>
            </a:r>
            <a:r>
              <a:rPr lang="fr-FR" baseline="0" dirty="0" smtClean="0"/>
              <a:t>.</a:t>
            </a:r>
            <a:endParaRPr lang="fr-FR" dirty="0"/>
          </a:p>
        </p:txBody>
      </p:sp>
      <p:sp>
        <p:nvSpPr>
          <p:cNvPr id="4" name="Espace réservé du numéro de diapositive 3"/>
          <p:cNvSpPr>
            <a:spLocks noGrp="1"/>
          </p:cNvSpPr>
          <p:nvPr>
            <p:ph type="sldNum" sz="quarter" idx="10"/>
          </p:nvPr>
        </p:nvSpPr>
        <p:spPr/>
        <p:txBody>
          <a:bodyPr/>
          <a:lstStyle/>
          <a:p>
            <a:fld id="{325CBEAB-D257-431C-9042-E78345B986B4}" type="slidenum">
              <a:rPr lang="fr-FR" smtClean="0"/>
              <a:pPr/>
              <a:t>2</a:t>
            </a:fld>
            <a:endParaRPr lang="fr-FR"/>
          </a:p>
        </p:txBody>
      </p:sp>
    </p:spTree>
    <p:extLst>
      <p:ext uri="{BB962C8B-B14F-4D97-AF65-F5344CB8AC3E}">
        <p14:creationId xmlns:p14="http://schemas.microsoft.com/office/powerpoint/2010/main" val="3867557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EAF177-FB2E-4AD5-87EF-8592A9AD586C}" type="slidenum">
              <a:rPr lang="en-US" smtClean="0"/>
              <a:pPr fontAlgn="base">
                <a:spcBef>
                  <a:spcPct val="0"/>
                </a:spcBef>
                <a:spcAft>
                  <a:spcPct val="0"/>
                </a:spcAft>
                <a:defRPr/>
              </a:pPr>
              <a:t>24</a:t>
            </a:fld>
            <a:endParaRPr lang="en-US" smtClean="0"/>
          </a:p>
        </p:txBody>
      </p:sp>
      <p:sp>
        <p:nvSpPr>
          <p:cNvPr id="15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5FB415BA-3423-4619-91FB-04BAEE6262EF}" type="slidenum">
              <a:rPr lang="de-DE" smtClean="0"/>
              <a:pPr/>
              <a:t>26</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Espace réservé de l'image des diapositives 1"/>
          <p:cNvSpPr>
            <a:spLocks noGrp="1" noRot="1" noChangeAspect="1" noTextEdit="1"/>
          </p:cNvSpPr>
          <p:nvPr>
            <p:ph type="sldImg"/>
          </p:nvPr>
        </p:nvSpPr>
        <p:spPr>
          <a:ln/>
        </p:spPr>
      </p:sp>
      <p:sp>
        <p:nvSpPr>
          <p:cNvPr id="83971" name="Espace réservé des commentaires 2"/>
          <p:cNvSpPr>
            <a:spLocks noGrp="1"/>
          </p:cNvSpPr>
          <p:nvPr>
            <p:ph type="body" idx="1"/>
          </p:nvPr>
        </p:nvSpPr>
        <p:spPr>
          <a:noFill/>
          <a:ln/>
        </p:spPr>
        <p:txBody>
          <a:bodyPr/>
          <a:lstStyle/>
          <a:p>
            <a:endParaRPr lang="fr-FR" smtClean="0"/>
          </a:p>
        </p:txBody>
      </p:sp>
      <p:sp>
        <p:nvSpPr>
          <p:cNvPr id="4" name="Espace réservé du numéro de diapositive 3"/>
          <p:cNvSpPr>
            <a:spLocks noGrp="1"/>
          </p:cNvSpPr>
          <p:nvPr>
            <p:ph type="sldNum" sz="quarter" idx="5"/>
          </p:nvPr>
        </p:nvSpPr>
        <p:spPr/>
        <p:txBody>
          <a:bodyPr/>
          <a:lstStyle/>
          <a:p>
            <a:pPr>
              <a:defRPr/>
            </a:pPr>
            <a:fld id="{E62A4283-F038-474D-A99E-09FE2F73097D}" type="slidenum">
              <a:rPr lang="fr-FR" smtClean="0"/>
              <a:pPr>
                <a:defRPr/>
              </a:pPr>
              <a:t>27</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Espace réservé de l'image des diapositives 1"/>
          <p:cNvSpPr>
            <a:spLocks noGrp="1" noRot="1" noChangeAspect="1" noTextEdit="1"/>
          </p:cNvSpPr>
          <p:nvPr>
            <p:ph type="sldImg"/>
          </p:nvPr>
        </p:nvSpPr>
        <p:spPr>
          <a:ln/>
        </p:spPr>
      </p:sp>
      <p:sp>
        <p:nvSpPr>
          <p:cNvPr id="101379" name="Espace réservé des commentaires 2"/>
          <p:cNvSpPr>
            <a:spLocks noGrp="1"/>
          </p:cNvSpPr>
          <p:nvPr>
            <p:ph type="body" idx="1"/>
          </p:nvPr>
        </p:nvSpPr>
        <p:spPr>
          <a:noFill/>
          <a:ln/>
        </p:spPr>
        <p:txBody>
          <a:bodyPr/>
          <a:lstStyle/>
          <a:p>
            <a:pPr eaLnBrk="1" hangingPunct="1"/>
            <a:endParaRPr lang="en-US" smtClean="0"/>
          </a:p>
        </p:txBody>
      </p:sp>
      <p:sp>
        <p:nvSpPr>
          <p:cNvPr id="101380" name="Espace réservé du numéro de diapositive 3"/>
          <p:cNvSpPr>
            <a:spLocks noGrp="1"/>
          </p:cNvSpPr>
          <p:nvPr>
            <p:ph type="sldNum" sz="quarter" idx="5"/>
          </p:nvPr>
        </p:nvSpPr>
        <p:spPr>
          <a:noFill/>
        </p:spPr>
        <p:txBody>
          <a:bodyPr/>
          <a:lstStyle/>
          <a:p>
            <a:fld id="{2F59577C-5DBD-4292-AFF6-AFA5F5FE25FA}" type="slidenum">
              <a:rPr lang="fr-FR" smtClean="0"/>
              <a:pPr/>
              <a:t>28</a:t>
            </a:fld>
            <a:endParaRPr lang="fr-F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Espace réservé de l'image des diapositives 1"/>
          <p:cNvSpPr>
            <a:spLocks noGrp="1" noRot="1" noChangeAspect="1" noTextEdit="1"/>
          </p:cNvSpPr>
          <p:nvPr>
            <p:ph type="sldImg"/>
          </p:nvPr>
        </p:nvSpPr>
        <p:spPr>
          <a:ln/>
        </p:spPr>
      </p:sp>
      <p:sp>
        <p:nvSpPr>
          <p:cNvPr id="103427" name="Espace réservé des commentaires 2"/>
          <p:cNvSpPr>
            <a:spLocks noGrp="1"/>
          </p:cNvSpPr>
          <p:nvPr>
            <p:ph type="body" idx="1"/>
          </p:nvPr>
        </p:nvSpPr>
        <p:spPr>
          <a:noFill/>
          <a:ln/>
        </p:spPr>
        <p:txBody>
          <a:bodyPr/>
          <a:lstStyle/>
          <a:p>
            <a:pPr eaLnBrk="1" hangingPunct="1"/>
            <a:endParaRPr lang="en-US" smtClean="0"/>
          </a:p>
        </p:txBody>
      </p:sp>
      <p:sp>
        <p:nvSpPr>
          <p:cNvPr id="103428" name="Espace réservé du numéro de diapositive 3"/>
          <p:cNvSpPr>
            <a:spLocks noGrp="1"/>
          </p:cNvSpPr>
          <p:nvPr>
            <p:ph type="sldNum" sz="quarter" idx="5"/>
          </p:nvPr>
        </p:nvSpPr>
        <p:spPr>
          <a:noFill/>
        </p:spPr>
        <p:txBody>
          <a:bodyPr/>
          <a:lstStyle/>
          <a:p>
            <a:fld id="{663E3B9F-1A28-44FD-8CF0-0A8B604AAB00}" type="slidenum">
              <a:rPr lang="fr-FR" smtClean="0"/>
              <a:pPr/>
              <a:t>30</a:t>
            </a:fld>
            <a:endParaRPr lang="fr-F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31</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98F48BD0-8ADD-4A30-BE00-BA9AD16242B3}" type="slidenum">
              <a:rPr lang="en-GB" smtClean="0"/>
              <a:pPr/>
              <a:t>3</a:t>
            </a:fld>
            <a:endParaRPr lang="en-GB"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E3705BAD-EC59-47AC-8544-9DE2B6F830DA}" type="slidenum">
              <a:rPr lang="en-GB" sz="1200"/>
              <a:pPr algn="r">
                <a:defRPr/>
              </a:pPr>
              <a:t>32</a:t>
            </a:fld>
            <a:endParaRPr lang="en-GB" sz="1200"/>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7F8A0BD6-7D78-4617-A7D4-1F42C5EE748A}" type="slidenum">
              <a:rPr lang="en-GB" sz="1200"/>
              <a:pPr algn="r">
                <a:defRPr/>
              </a:pPr>
              <a:t>33</a:t>
            </a:fld>
            <a:endParaRPr lang="en-GB" sz="1200"/>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BFEFC9FE-905F-4953-8B51-8ABC09F79C89}" type="slidenum">
              <a:rPr lang="en-GB" sz="1200"/>
              <a:pPr algn="r">
                <a:defRPr/>
              </a:pPr>
              <a:t>34</a:t>
            </a:fld>
            <a:endParaRPr lang="en-GB" sz="1200"/>
          </a:p>
        </p:txBody>
      </p:sp>
      <p:sp>
        <p:nvSpPr>
          <p:cNvPr id="354306" name="Rectangle 2"/>
          <p:cNvSpPr>
            <a:spLocks noGrp="1" noRot="1" noChangeAspect="1" noChangeArrowheads="1" noTextEdit="1"/>
          </p:cNvSpPr>
          <p:nvPr>
            <p:ph type="sldImg"/>
          </p:nvPr>
        </p:nvSpPr>
        <p:spPr>
          <a:ln/>
        </p:spPr>
      </p:sp>
      <p:sp>
        <p:nvSpPr>
          <p:cNvPr id="3543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p:txBody>
          <a:bodyPr/>
          <a:lstStyle/>
          <a:p>
            <a:pPr>
              <a:defRPr/>
            </a:pPr>
            <a:fld id="{17318E5E-BA29-46BC-B139-DCBCEDED0A3D}" type="slidenum">
              <a:rPr lang="en-GB" smtClean="0"/>
              <a:pPr>
                <a:defRPr/>
              </a:pPr>
              <a:t>35</a:t>
            </a:fld>
            <a:endParaRPr lang="en-GB" smtClean="0"/>
          </a:p>
        </p:txBody>
      </p:sp>
      <p:sp>
        <p:nvSpPr>
          <p:cNvPr id="356354" name="Rectangle 2"/>
          <p:cNvSpPr>
            <a:spLocks noGrp="1" noRot="1" noChangeAspect="1" noChangeArrowheads="1" noTextEdit="1"/>
          </p:cNvSpPr>
          <p:nvPr>
            <p:ph type="sldImg"/>
          </p:nvPr>
        </p:nvSpPr>
        <p:spPr>
          <a:ln/>
        </p:spPr>
      </p:sp>
      <p:sp>
        <p:nvSpPr>
          <p:cNvPr id="3563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2ACEABC5-DC51-4CD3-AFCC-2A9E59AAF8A7}" type="slidenum">
              <a:rPr lang="en-GB" sz="1200"/>
              <a:pPr algn="r">
                <a:defRPr/>
              </a:pPr>
              <a:t>36</a:t>
            </a:fld>
            <a:endParaRPr lang="en-GB" sz="1200"/>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785FE63A-5B02-422F-9866-C84544911925}" type="slidenum">
              <a:rPr lang="en-GB" sz="1200"/>
              <a:pPr algn="r">
                <a:defRPr/>
              </a:pPr>
              <a:t>37</a:t>
            </a:fld>
            <a:endParaRPr lang="en-GB" sz="1200"/>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5790C8B6-09B9-4457-8367-F6A4213C7868}" type="slidenum">
              <a:rPr lang="en-GB" sz="1200"/>
              <a:pPr algn="r">
                <a:defRPr/>
              </a:pPr>
              <a:t>38</a:t>
            </a:fld>
            <a:endParaRPr lang="en-GB" sz="1200"/>
          </a:p>
        </p:txBody>
      </p:sp>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5" name="Espace réservé de l'image des diapositives 1"/>
          <p:cNvSpPr>
            <a:spLocks noGrp="1" noRot="1" noChangeAspect="1" noTextEdit="1"/>
          </p:cNvSpPr>
          <p:nvPr>
            <p:ph type="sldImg"/>
          </p:nvPr>
        </p:nvSpPr>
        <p:spPr>
          <a:ln/>
        </p:spPr>
      </p:sp>
      <p:sp>
        <p:nvSpPr>
          <p:cNvPr id="364546" name="Espace réservé des commentaires 2"/>
          <p:cNvSpPr>
            <a:spLocks noGrp="1"/>
          </p:cNvSpPr>
          <p:nvPr>
            <p:ph type="body" idx="1"/>
          </p:nvPr>
        </p:nvSpPr>
        <p:spPr>
          <a:noFill/>
          <a:ln/>
        </p:spPr>
        <p:txBody>
          <a:bodyPr/>
          <a:lstStyle/>
          <a:p>
            <a:endParaRPr lang="en-US" smtClean="0"/>
          </a:p>
        </p:txBody>
      </p:sp>
      <p:sp>
        <p:nvSpPr>
          <p:cNvPr id="143364" name="Espace réservé du numéro de diapositive 3"/>
          <p:cNvSpPr txBox="1">
            <a:spLocks noGrp="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2F5773B6-5AF2-4855-ABD4-B695D5B08B7D}" type="slidenum">
              <a:rPr lang="en-GB" sz="1200"/>
              <a:pPr algn="r">
                <a:defRPr/>
              </a:pPr>
              <a:t>39</a:t>
            </a:fld>
            <a:endParaRPr lang="en-GB"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3" name="Espace réservé de l'image des diapositives 1"/>
          <p:cNvSpPr>
            <a:spLocks noGrp="1" noRot="1" noChangeAspect="1" noTextEdit="1"/>
          </p:cNvSpPr>
          <p:nvPr>
            <p:ph type="sldImg"/>
          </p:nvPr>
        </p:nvSpPr>
        <p:spPr>
          <a:ln/>
        </p:spPr>
      </p:sp>
      <p:sp>
        <p:nvSpPr>
          <p:cNvPr id="366594" name="Espace réservé des commentaires 2"/>
          <p:cNvSpPr>
            <a:spLocks noGrp="1"/>
          </p:cNvSpPr>
          <p:nvPr>
            <p:ph type="body" idx="1"/>
          </p:nvPr>
        </p:nvSpPr>
        <p:spPr>
          <a:noFill/>
          <a:ln/>
        </p:spPr>
        <p:txBody>
          <a:bodyPr/>
          <a:lstStyle/>
          <a:p>
            <a:endParaRPr lang="en-US" smtClean="0"/>
          </a:p>
        </p:txBody>
      </p:sp>
      <p:sp>
        <p:nvSpPr>
          <p:cNvPr id="144388" name="Espace réservé du numéro de diapositive 3"/>
          <p:cNvSpPr txBox="1">
            <a:spLocks noGrp="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1DDB8836-71E6-4FA4-82D6-B58AE018E5A3}" type="slidenum">
              <a:rPr lang="en-GB" sz="1200"/>
              <a:pPr algn="r">
                <a:defRPr/>
              </a:pPr>
              <a:t>40</a:t>
            </a:fld>
            <a:endParaRPr lang="en-GB"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1" name="Espace réservé de l'image des diapositives 1"/>
          <p:cNvSpPr>
            <a:spLocks noGrp="1" noRot="1" noChangeAspect="1" noTextEdit="1"/>
          </p:cNvSpPr>
          <p:nvPr>
            <p:ph type="sldImg"/>
          </p:nvPr>
        </p:nvSpPr>
        <p:spPr>
          <a:ln/>
        </p:spPr>
      </p:sp>
      <p:sp>
        <p:nvSpPr>
          <p:cNvPr id="368642" name="Espace réservé des commentaires 2"/>
          <p:cNvSpPr>
            <a:spLocks noGrp="1"/>
          </p:cNvSpPr>
          <p:nvPr>
            <p:ph type="body" idx="1"/>
          </p:nvPr>
        </p:nvSpPr>
        <p:spPr>
          <a:noFill/>
          <a:ln/>
        </p:spPr>
        <p:txBody>
          <a:bodyPr/>
          <a:lstStyle/>
          <a:p>
            <a:endParaRPr lang="en-US" smtClean="0"/>
          </a:p>
        </p:txBody>
      </p:sp>
      <p:sp>
        <p:nvSpPr>
          <p:cNvPr id="145412" name="Espace réservé du numéro de diapositive 3"/>
          <p:cNvSpPr txBox="1">
            <a:spLocks noGrp="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D4EE1561-3BBE-42B9-9DCD-ACB310D2EF24}" type="slidenum">
              <a:rPr lang="en-GB" sz="1200"/>
              <a:pPr algn="r">
                <a:defRPr/>
              </a:pPr>
              <a:t>41</a:t>
            </a:fld>
            <a:endParaRPr lang="en-GB"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p:txBody>
          <a:bodyPr/>
          <a:lstStyle/>
          <a:p>
            <a:pPr>
              <a:defRPr/>
            </a:pPr>
            <a:fld id="{1D2CB001-2D38-410A-8042-3FD78639200E}" type="slidenum">
              <a:rPr lang="en-GB" smtClean="0"/>
              <a:pPr>
                <a:defRPr/>
              </a:pPr>
              <a:t>42</a:t>
            </a:fld>
            <a:endParaRPr lang="en-GB" smtClean="0"/>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p:txBody>
          <a:bodyPr/>
          <a:lstStyle/>
          <a:p>
            <a:pPr>
              <a:defRPr/>
            </a:pPr>
            <a:fld id="{05441101-A1B4-4879-9801-0A9FC1239FA9}" type="slidenum">
              <a:rPr lang="de-DE" smtClean="0"/>
              <a:pPr>
                <a:defRPr/>
              </a:pPr>
              <a:t>43</a:t>
            </a:fld>
            <a:endParaRPr lang="de-DE" smtClean="0"/>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3" name="Espace réservé de l'image des diapositives 1"/>
          <p:cNvSpPr>
            <a:spLocks noGrp="1" noRot="1" noChangeAspect="1" noTextEdit="1"/>
          </p:cNvSpPr>
          <p:nvPr>
            <p:ph type="sldImg"/>
          </p:nvPr>
        </p:nvSpPr>
        <p:spPr>
          <a:ln/>
        </p:spPr>
      </p:sp>
      <p:sp>
        <p:nvSpPr>
          <p:cNvPr id="376834" name="Espace réservé des commentaires 2"/>
          <p:cNvSpPr>
            <a:spLocks noGrp="1"/>
          </p:cNvSpPr>
          <p:nvPr>
            <p:ph type="body" idx="1"/>
          </p:nvPr>
        </p:nvSpPr>
        <p:spPr>
          <a:noFill/>
          <a:ln/>
        </p:spPr>
        <p:txBody>
          <a:bodyPr/>
          <a:lstStyle/>
          <a:p>
            <a:endParaRPr lang="en-US" smtClean="0"/>
          </a:p>
        </p:txBody>
      </p:sp>
      <p:sp>
        <p:nvSpPr>
          <p:cNvPr id="151556" name="Espace réservé du numéro de diapositive 3"/>
          <p:cNvSpPr txBox="1">
            <a:spLocks noGrp="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197CCB58-5080-48B0-978E-6CF80A19D042}" type="slidenum">
              <a:rPr lang="de-DE" sz="1200"/>
              <a:pPr algn="r">
                <a:defRPr/>
              </a:pPr>
              <a:t>44</a:t>
            </a:fld>
            <a:endParaRPr lang="de-DE"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1" name="Espace réservé de l'image des diapositives 1"/>
          <p:cNvSpPr>
            <a:spLocks noGrp="1" noRot="1" noChangeAspect="1" noTextEdit="1"/>
          </p:cNvSpPr>
          <p:nvPr>
            <p:ph type="sldImg"/>
          </p:nvPr>
        </p:nvSpPr>
        <p:spPr>
          <a:ln/>
        </p:spPr>
      </p:sp>
      <p:sp>
        <p:nvSpPr>
          <p:cNvPr id="378882" name="Espace réservé des commentaires 2"/>
          <p:cNvSpPr>
            <a:spLocks noGrp="1"/>
          </p:cNvSpPr>
          <p:nvPr>
            <p:ph type="body" idx="1"/>
          </p:nvPr>
        </p:nvSpPr>
        <p:spPr>
          <a:noFill/>
          <a:ln/>
        </p:spPr>
        <p:txBody>
          <a:bodyPr/>
          <a:lstStyle/>
          <a:p>
            <a:endParaRPr lang="en-US" smtClean="0"/>
          </a:p>
        </p:txBody>
      </p:sp>
      <p:sp>
        <p:nvSpPr>
          <p:cNvPr id="151556" name="Espace réservé du numéro de diapositive 3"/>
          <p:cNvSpPr txBox="1">
            <a:spLocks noGrp="1"/>
          </p:cNvSpPr>
          <p:nvPr/>
        </p:nvSpPr>
        <p:spPr bwMode="auto">
          <a:xfrm>
            <a:off x="3851814" y="9429305"/>
            <a:ext cx="2945862" cy="497333"/>
          </a:xfrm>
          <a:prstGeom prst="rect">
            <a:avLst/>
          </a:prstGeom>
          <a:noFill/>
          <a:ln>
            <a:miter lim="800000"/>
            <a:headEnd/>
            <a:tailEnd/>
          </a:ln>
        </p:spPr>
        <p:txBody>
          <a:bodyPr lIns="91432" tIns="45716" rIns="91432" bIns="45716" anchor="b"/>
          <a:lstStyle/>
          <a:p>
            <a:pPr algn="r">
              <a:defRPr/>
            </a:pPr>
            <a:fld id="{CDF513B4-109E-4AE3-9C26-2768058051EE}" type="slidenum">
              <a:rPr lang="de-DE" sz="1200"/>
              <a:pPr algn="r">
                <a:defRPr/>
              </a:pPr>
              <a:t>45</a:t>
            </a:fld>
            <a:endParaRPr lang="de-DE"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3" name="Espace réservé de l'image des diapositives 1"/>
          <p:cNvSpPr>
            <a:spLocks noGrp="1" noRot="1" noChangeAspect="1" noTextEdit="1"/>
          </p:cNvSpPr>
          <p:nvPr>
            <p:ph type="sldImg"/>
          </p:nvPr>
        </p:nvSpPr>
        <p:spPr>
          <a:ln/>
        </p:spPr>
      </p:sp>
      <p:sp>
        <p:nvSpPr>
          <p:cNvPr id="381954" name="Espace réservé des commentaires 2"/>
          <p:cNvSpPr>
            <a:spLocks noGrp="1"/>
          </p:cNvSpPr>
          <p:nvPr>
            <p:ph type="body" idx="1"/>
          </p:nvPr>
        </p:nvSpPr>
        <p:spPr>
          <a:noFill/>
          <a:ln/>
        </p:spPr>
        <p:txBody>
          <a:bodyPr/>
          <a:lstStyle/>
          <a:p>
            <a:endParaRPr lang="en-US" smtClean="0"/>
          </a:p>
        </p:txBody>
      </p:sp>
      <p:sp>
        <p:nvSpPr>
          <p:cNvPr id="151556" name="Espace réservé du numéro de diapositive 3"/>
          <p:cNvSpPr>
            <a:spLocks noGrp="1"/>
          </p:cNvSpPr>
          <p:nvPr>
            <p:ph type="sldNum" sz="quarter" idx="5"/>
          </p:nvPr>
        </p:nvSpPr>
        <p:spPr/>
        <p:txBody>
          <a:bodyPr/>
          <a:lstStyle/>
          <a:p>
            <a:pPr>
              <a:defRPr/>
            </a:pPr>
            <a:fld id="{CFA25506-6893-411B-8B73-094FC62D9872}" type="slidenum">
              <a:rPr lang="de-DE" smtClean="0"/>
              <a:pPr>
                <a:defRPr/>
              </a:pPr>
              <a:t>46</a:t>
            </a:fld>
            <a:endParaRPr lang="de-DE"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p:txBody>
          <a:bodyPr/>
          <a:lstStyle/>
          <a:p>
            <a:pPr>
              <a:defRPr/>
            </a:pPr>
            <a:fld id="{486F23F0-EE3D-4CD1-85DC-CF01C9DC2B1C}" type="slidenum">
              <a:rPr lang="de-DE" smtClean="0"/>
              <a:pPr>
                <a:defRPr/>
              </a:pPr>
              <a:t>47</a:t>
            </a:fld>
            <a:endParaRPr lang="de-DE" smtClean="0"/>
          </a:p>
        </p:txBody>
      </p:sp>
      <p:sp>
        <p:nvSpPr>
          <p:cNvPr id="384002" name="Rectangle 2050"/>
          <p:cNvSpPr>
            <a:spLocks noGrp="1" noRot="1" noChangeAspect="1" noChangeArrowheads="1" noTextEdit="1"/>
          </p:cNvSpPr>
          <p:nvPr>
            <p:ph type="sldImg"/>
          </p:nvPr>
        </p:nvSpPr>
        <p:spPr>
          <a:ln/>
        </p:spPr>
      </p:sp>
      <p:sp>
        <p:nvSpPr>
          <p:cNvPr id="384003" name="Rectangle 2051"/>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44E9C0-1335-46F1-B855-8BDE6F87D477}" type="slidenum">
              <a:rPr lang="de-DE"/>
              <a:pPr/>
              <a:t>48</a:t>
            </a:fld>
            <a:endParaRPr lang="de-DE"/>
          </a:p>
        </p:txBody>
      </p:sp>
      <p:sp>
        <p:nvSpPr>
          <p:cNvPr id="1571842" name="Rectangle 2050"/>
          <p:cNvSpPr>
            <a:spLocks noGrp="1" noRot="1" noChangeAspect="1" noChangeArrowheads="1" noTextEdit="1"/>
          </p:cNvSpPr>
          <p:nvPr>
            <p:ph type="sldImg"/>
          </p:nvPr>
        </p:nvSpPr>
        <p:spPr>
          <a:ln/>
        </p:spPr>
      </p:sp>
      <p:sp>
        <p:nvSpPr>
          <p:cNvPr id="1571843" name="Rectangle 2051"/>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49</a:t>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Espace réservé de l'image des diapositives 1"/>
          <p:cNvSpPr>
            <a:spLocks noGrp="1" noRot="1" noChangeAspect="1" noTextEdit="1"/>
          </p:cNvSpPr>
          <p:nvPr>
            <p:ph type="sldImg"/>
          </p:nvPr>
        </p:nvSpPr>
        <p:spPr>
          <a:ln/>
        </p:spPr>
      </p:sp>
      <p:sp>
        <p:nvSpPr>
          <p:cNvPr id="123906" name="Espace réservé des commentaires 2"/>
          <p:cNvSpPr>
            <a:spLocks noGrp="1"/>
          </p:cNvSpPr>
          <p:nvPr>
            <p:ph type="body" idx="1"/>
          </p:nvPr>
        </p:nvSpPr>
        <p:spPr>
          <a:noFill/>
          <a:ln/>
        </p:spPr>
        <p:txBody>
          <a:bodyPr/>
          <a:lstStyle/>
          <a:p>
            <a:endParaRPr lang="fr-FR" smtClean="0"/>
          </a:p>
        </p:txBody>
      </p:sp>
      <p:sp>
        <p:nvSpPr>
          <p:cNvPr id="112644" name="Espace réservé du numéro de diapositive 3"/>
          <p:cNvSpPr>
            <a:spLocks noGrp="1"/>
          </p:cNvSpPr>
          <p:nvPr>
            <p:ph type="sldNum" sz="quarter" idx="5"/>
          </p:nvPr>
        </p:nvSpPr>
        <p:spPr/>
        <p:txBody>
          <a:bodyPr/>
          <a:lstStyle/>
          <a:p>
            <a:pPr>
              <a:defRPr/>
            </a:pPr>
            <a:fld id="{98B8CF29-B3C2-4686-9EC7-3C43B22D6CCF}" type="slidenum">
              <a:rPr lang="fr-FR" smtClean="0"/>
              <a:pPr>
                <a:defRPr/>
              </a:pPr>
              <a:t>50</a:t>
            </a:fld>
            <a:endParaRPr lang="fr-FR"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3C07810C-3A98-400D-9694-CCFB7DADD64B}" type="slidenum">
              <a:rPr lang="en-GB" smtClean="0"/>
              <a:pPr/>
              <a:t>51</a:t>
            </a:fld>
            <a:endParaRPr lang="en-GB"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76DADAEC-E7C6-4CE8-8F6F-C9F15B92467C}"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F53995C-3765-416A-87CB-608A4A143C4F}" type="slidenum">
              <a:rPr lang="en-GB" smtClean="0"/>
              <a:pPr/>
              <a:t>52</a:t>
            </a:fld>
            <a:endParaRPr lang="en-GB"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Espace réservé de l'image des diapositives 1"/>
          <p:cNvSpPr>
            <a:spLocks noGrp="1" noRot="1" noChangeAspect="1" noTextEdit="1"/>
          </p:cNvSpPr>
          <p:nvPr>
            <p:ph type="sldImg"/>
          </p:nvPr>
        </p:nvSpPr>
        <p:spPr>
          <a:ln/>
        </p:spPr>
      </p:sp>
      <p:sp>
        <p:nvSpPr>
          <p:cNvPr id="90115" name="Espace réservé des commentaires 2"/>
          <p:cNvSpPr>
            <a:spLocks noGrp="1"/>
          </p:cNvSpPr>
          <p:nvPr>
            <p:ph type="body" idx="1"/>
          </p:nvPr>
        </p:nvSpPr>
        <p:spPr>
          <a:noFill/>
          <a:ln/>
        </p:spPr>
        <p:txBody>
          <a:bodyPr/>
          <a:lstStyle/>
          <a:p>
            <a:pPr eaLnBrk="1" hangingPunct="1"/>
            <a:endParaRPr lang="en-US" smtClean="0"/>
          </a:p>
        </p:txBody>
      </p:sp>
      <p:sp>
        <p:nvSpPr>
          <p:cNvPr id="90116" name="Espace réservé du numéro de diapositive 3"/>
          <p:cNvSpPr>
            <a:spLocks noGrp="1"/>
          </p:cNvSpPr>
          <p:nvPr>
            <p:ph type="sldNum" sz="quarter" idx="5"/>
          </p:nvPr>
        </p:nvSpPr>
        <p:spPr>
          <a:noFill/>
        </p:spPr>
        <p:txBody>
          <a:bodyPr/>
          <a:lstStyle/>
          <a:p>
            <a:fld id="{86FB0B50-3F55-4A4F-BC43-502155CB95B5}" type="slidenum">
              <a:rPr lang="en-GB" smtClean="0"/>
              <a:pPr/>
              <a:t>53</a:t>
            </a:fld>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F26E6C9E-BA3D-4ADB-8CCE-EFF07B4F298C}" type="slidenum">
              <a:rPr lang="en-GB" smtClean="0"/>
              <a:pPr/>
              <a:t>54</a:t>
            </a:fld>
            <a:endParaRPr lang="en-GB" smtClean="0"/>
          </a:p>
        </p:txBody>
      </p:sp>
      <p:sp>
        <p:nvSpPr>
          <p:cNvPr id="91139" name="Rectangle 2"/>
          <p:cNvSpPr>
            <a:spLocks noGrp="1" noRot="1" noChangeAspect="1" noChangeArrowheads="1" noTextEdit="1"/>
          </p:cNvSpPr>
          <p:nvPr>
            <p:ph type="sldImg"/>
          </p:nvPr>
        </p:nvSpPr>
        <p:spPr>
          <a:xfrm>
            <a:off x="919163" y="744538"/>
            <a:ext cx="4960937" cy="3722687"/>
          </a:xfrm>
          <a:ln/>
        </p:spPr>
      </p:sp>
      <p:sp>
        <p:nvSpPr>
          <p:cNvPr id="91140" name="Rectangle 3"/>
          <p:cNvSpPr>
            <a:spLocks noGrp="1" noChangeArrowheads="1"/>
          </p:cNvSpPr>
          <p:nvPr>
            <p:ph type="body" idx="1"/>
          </p:nvPr>
        </p:nvSpPr>
        <p:spPr>
          <a:noFill/>
          <a:ln/>
        </p:spPr>
        <p:txBody>
          <a:bodyPr/>
          <a:lstStyle/>
          <a:p>
            <a:pPr eaLnBrk="1" hangingPunct="1"/>
            <a:r>
              <a:rPr lang="en-US" smtClean="0"/>
              <a:t>Just in case… Measured LogP oct/wat is the same, 1.97</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Espace réservé de l'image des diapositives 1"/>
          <p:cNvSpPr>
            <a:spLocks noGrp="1" noRot="1" noChangeAspect="1" noTextEdit="1"/>
          </p:cNvSpPr>
          <p:nvPr>
            <p:ph type="sldImg"/>
          </p:nvPr>
        </p:nvSpPr>
        <p:spPr>
          <a:ln/>
        </p:spPr>
      </p:sp>
      <p:sp>
        <p:nvSpPr>
          <p:cNvPr id="92163" name="Espace réservé des commentaires 2"/>
          <p:cNvSpPr>
            <a:spLocks noGrp="1"/>
          </p:cNvSpPr>
          <p:nvPr>
            <p:ph type="body" idx="1"/>
          </p:nvPr>
        </p:nvSpPr>
        <p:spPr>
          <a:noFill/>
          <a:ln/>
        </p:spPr>
        <p:txBody>
          <a:bodyPr/>
          <a:lstStyle/>
          <a:p>
            <a:pPr eaLnBrk="1" hangingPunct="1"/>
            <a:endParaRPr lang="en-US" smtClean="0"/>
          </a:p>
        </p:txBody>
      </p:sp>
      <p:sp>
        <p:nvSpPr>
          <p:cNvPr id="92164" name="Espace réservé du numéro de diapositive 3"/>
          <p:cNvSpPr>
            <a:spLocks noGrp="1"/>
          </p:cNvSpPr>
          <p:nvPr>
            <p:ph type="sldNum" sz="quarter" idx="5"/>
          </p:nvPr>
        </p:nvSpPr>
        <p:spPr>
          <a:noFill/>
        </p:spPr>
        <p:txBody>
          <a:bodyPr/>
          <a:lstStyle/>
          <a:p>
            <a:fld id="{DC1ACC02-203F-42CA-8A72-30225DED4AE7}" type="slidenum">
              <a:rPr lang="en-US" smtClean="0"/>
              <a:pPr/>
              <a:t>55</a:t>
            </a:fld>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D4927BFA-58E1-4ECA-B2E9-7D041A7D5C82}" type="slidenum">
              <a:rPr lang="de-DE" smtClean="0"/>
              <a:pPr/>
              <a:t>56</a:t>
            </a:fld>
            <a:endParaRPr lang="de-DE"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7490B385-B1CB-4DAB-B8DB-2AAB8885897F}" type="slidenum">
              <a:rPr lang="en-GB" smtClean="0"/>
              <a:pPr/>
              <a:t>57</a:t>
            </a:fld>
            <a:endParaRPr lang="en-GB"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19F18B48-3BB7-40DA-A8B7-408168F4FFFA}" type="slidenum">
              <a:rPr lang="de-DE" smtClean="0"/>
              <a:pPr/>
              <a:t>58</a:t>
            </a:fld>
            <a:endParaRPr lang="de-DE"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59</a:t>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60</a:t>
            </a:fld>
            <a:endParaRPr lang="en-GB"/>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61</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76DADAEC-E7C6-4CE8-8F6F-C9F15B92467C}" type="slidenum">
              <a:rPr lang="en-US" smtClean="0"/>
              <a:pPr/>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D162259E-214A-440F-99E5-AA0D944224CA}" type="slidenum">
              <a:rPr lang="en-GB" smtClean="0"/>
              <a:pPr/>
              <a:t>62</a:t>
            </a:fld>
            <a:endParaRPr lang="en-GB" smtClean="0"/>
          </a:p>
        </p:txBody>
      </p:sp>
      <p:sp>
        <p:nvSpPr>
          <p:cNvPr id="104451" name="Rectangle 2"/>
          <p:cNvSpPr>
            <a:spLocks noGrp="1" noRot="1" noChangeAspect="1" noChangeArrowheads="1" noTextEdit="1"/>
          </p:cNvSpPr>
          <p:nvPr>
            <p:ph type="sldImg"/>
          </p:nvPr>
        </p:nvSpPr>
        <p:spPr>
          <a:solidFill>
            <a:srgbClr val="FFFFFF"/>
          </a:solidFill>
          <a:ln/>
        </p:spPr>
      </p:sp>
      <p:sp>
        <p:nvSpPr>
          <p:cNvPr id="1044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pPr>
              <a:defRPr/>
            </a:pPr>
            <a:fld id="{8F765748-3DDC-4B4A-8DA2-93624B6658C9}" type="slidenum">
              <a:rPr lang="en-GB" smtClean="0"/>
              <a:pPr>
                <a:defRPr/>
              </a:pPr>
              <a:t>63</a:t>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D162259E-214A-440F-99E5-AA0D944224CA}" type="slidenum">
              <a:rPr lang="en-GB" smtClean="0"/>
              <a:pPr/>
              <a:t>64</a:t>
            </a:fld>
            <a:endParaRPr lang="en-GB" smtClean="0"/>
          </a:p>
        </p:txBody>
      </p:sp>
      <p:sp>
        <p:nvSpPr>
          <p:cNvPr id="104451" name="Rectangle 2"/>
          <p:cNvSpPr>
            <a:spLocks noGrp="1" noRot="1" noChangeAspect="1" noChangeArrowheads="1" noTextEdit="1"/>
          </p:cNvSpPr>
          <p:nvPr>
            <p:ph type="sldImg"/>
          </p:nvPr>
        </p:nvSpPr>
        <p:spPr>
          <a:solidFill>
            <a:srgbClr val="FFFFFF"/>
          </a:solidFill>
          <a:ln/>
        </p:spPr>
      </p:sp>
      <p:sp>
        <p:nvSpPr>
          <p:cNvPr id="10445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63C894C-34F3-4FFC-A3FE-9D52CA29C35A}" type="slidenum">
              <a:rPr lang="en-GB" smtClean="0"/>
              <a:pPr/>
              <a:t>7</a:t>
            </a:fld>
            <a:endParaRPr lang="en-GB"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5FB415BA-3423-4619-91FB-04BAEE6262EF}"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a:p>
        </p:txBody>
      </p:sp>
      <p:sp>
        <p:nvSpPr>
          <p:cNvPr id="4" name="Espace réservé du numéro de diapositive 3"/>
          <p:cNvSpPr>
            <a:spLocks noGrp="1"/>
          </p:cNvSpPr>
          <p:nvPr>
            <p:ph type="sldNum" sz="quarter" idx="10"/>
          </p:nvPr>
        </p:nvSpPr>
        <p:spPr/>
        <p:txBody>
          <a:bodyPr/>
          <a:lstStyle/>
          <a:p>
            <a:fld id="{5FB415BA-3423-4619-91FB-04BAEE6262EF}"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6D6B29D-6823-40CD-B8F1-D47FC6BF9A2B}" type="slidenum">
              <a:rPr lang="en-GB"/>
              <a:pPr>
                <a:defRPr/>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FF5F4C-6B7F-4781-A98F-5864696692C8}" type="slidenum">
              <a:rPr lang="en-GB"/>
              <a:pPr>
                <a:defRPr/>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D596D6-BA87-45DB-B72F-D534516D05F4}" type="slidenum">
              <a:rPr lang="en-GB"/>
              <a:pPr>
                <a:defRPr/>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85800" y="609600"/>
            <a:ext cx="7772400" cy="1143000"/>
          </a:xfrm>
        </p:spPr>
        <p:txBody>
          <a:bodyPr/>
          <a:lstStyle/>
          <a:p>
            <a:r>
              <a:rPr lang="fr-FR" smtClean="0"/>
              <a:t>Cliquez pour modifier le style du titre</a:t>
            </a:r>
            <a:endParaRPr lang="en-US"/>
          </a:p>
        </p:txBody>
      </p:sp>
      <p:sp>
        <p:nvSpPr>
          <p:cNvPr id="3" name="Espace réservé du texte 2"/>
          <p:cNvSpPr>
            <a:spLocks noGrp="1"/>
          </p:cNvSpPr>
          <p:nvPr>
            <p:ph type="body" sz="half" idx="1"/>
          </p:nvPr>
        </p:nvSpPr>
        <p:spPr>
          <a:xfrm>
            <a:off x="685800" y="198120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8120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29B7781-5980-45B6-82B7-16E04650CE1D}" type="slidenum">
              <a:rPr lang="en-GB"/>
              <a:pPr>
                <a:defRPr/>
              </a:pPr>
              <a:t>‹N°›</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3938588"/>
            <a:ext cx="4038600" cy="2187575"/>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8B7A10D-E71C-4E9F-AD1C-7BC1116DB159}" type="slidenum">
              <a:rPr lang="en-GB"/>
              <a:pPr>
                <a:defRPr/>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B25ED82-57A8-4E10-917B-68A0BDA186CC}" type="slidenum">
              <a:rPr lang="en-GB"/>
              <a:pPr>
                <a:defRPr/>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8A1B1E7-CB5D-4D5D-91C1-C1A5E2D8457A}" type="slidenum">
              <a:rPr lang="en-GB"/>
              <a:pPr>
                <a:defRPr/>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B1CE4008-CC40-4DD5-A421-3CBBBD55F8EB}" type="slidenum">
              <a:rPr lang="en-GB"/>
              <a:pPr>
                <a:defRPr/>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73F05D37-FA43-4B80-85E8-F3218F720DAD}" type="slidenum">
              <a:rPr lang="en-GB"/>
              <a:pPr>
                <a:defRPr/>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E02C70C-E1F5-4588-BE9B-928B30E6E5D5}" type="slidenum">
              <a:rPr lang="en-GB"/>
              <a:pPr>
                <a:defRPr/>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40F9398-F44B-47DD-8DF4-B90B617B2262}" type="slidenum">
              <a:rPr lang="en-GB"/>
              <a:pPr>
                <a:defRPr/>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9429E5A-597B-47C1-A675-36719AD3129C}" type="slidenum">
              <a:rPr lang="en-GB"/>
              <a:pPr>
                <a:defRPr/>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Cliquez pour modifier le style du titre du masque</a:t>
            </a:r>
          </a:p>
        </p:txBody>
      </p:sp>
      <p:sp>
        <p:nvSpPr>
          <p:cNvPr id="1843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Cliquez pour modifier les styles du texte du masque</a:t>
            </a:r>
          </a:p>
          <a:p>
            <a:pPr lvl="1"/>
            <a:r>
              <a:rPr lang="en-GB" smtClean="0"/>
              <a:t>Deuxième niveau</a:t>
            </a:r>
          </a:p>
          <a:p>
            <a:pPr lvl="2"/>
            <a:r>
              <a:rPr lang="en-GB" smtClean="0"/>
              <a:t>Troisième niveau</a:t>
            </a:r>
          </a:p>
          <a:p>
            <a:pPr lvl="3"/>
            <a:r>
              <a:rPr lang="en-GB" smtClean="0"/>
              <a:t>Quatrième niveau</a:t>
            </a:r>
          </a:p>
          <a:p>
            <a:pPr lvl="4"/>
            <a:r>
              <a:rPr lang="en-GB"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AFA40AD-5F0D-45F6-B528-E35FE0C178DB}" type="slidenum">
              <a:rPr lang="en-GB"/>
              <a:pPr>
                <a:defRPr/>
              </a:pPr>
              <a:t>‹N°›</a:t>
            </a:fld>
            <a:endParaRPr lang="en-GB"/>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8.png"/><Relationship Id="rId3" Type="http://schemas.openxmlformats.org/officeDocument/2006/relationships/notesSlide" Target="../notesSlides/notesSlide16.xml"/><Relationship Id="rId7" Type="http://schemas.openxmlformats.org/officeDocument/2006/relationships/image" Target="../media/image15.png"/><Relationship Id="rId12"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7.png"/><Relationship Id="rId5" Type="http://schemas.openxmlformats.org/officeDocument/2006/relationships/image" Target="../media/image14.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7.png"/><Relationship Id="rId18" Type="http://schemas.openxmlformats.org/officeDocument/2006/relationships/oleObject" Target="../embeddings/oleObject13.bin"/><Relationship Id="rId3" Type="http://schemas.openxmlformats.org/officeDocument/2006/relationships/notesSlide" Target="../notesSlides/notesSlide17.xml"/><Relationship Id="rId7" Type="http://schemas.openxmlformats.org/officeDocument/2006/relationships/image" Target="../media/image20.wmf"/><Relationship Id="rId12" Type="http://schemas.openxmlformats.org/officeDocument/2006/relationships/oleObject" Target="../embeddings/oleObject10.bin"/><Relationship Id="rId17" Type="http://schemas.openxmlformats.org/officeDocument/2006/relationships/image" Target="../media/image21.png"/><Relationship Id="rId2" Type="http://schemas.openxmlformats.org/officeDocument/2006/relationships/slideLayout" Target="../slideLayouts/slideLayout2.xml"/><Relationship Id="rId16" Type="http://schemas.openxmlformats.org/officeDocument/2006/relationships/oleObject" Target="../embeddings/oleObject12.bin"/><Relationship Id="rId20" Type="http://schemas.openxmlformats.org/officeDocument/2006/relationships/oleObject" Target="../embeddings/oleObject14.bin"/><Relationship Id="rId1" Type="http://schemas.openxmlformats.org/officeDocument/2006/relationships/vmlDrawing" Target="../drawings/vmlDrawing2.vml"/><Relationship Id="rId6" Type="http://schemas.openxmlformats.org/officeDocument/2006/relationships/oleObject" Target="../embeddings/oleObject7.bin"/><Relationship Id="rId11" Type="http://schemas.openxmlformats.org/officeDocument/2006/relationships/image" Target="../media/image16.png"/><Relationship Id="rId5" Type="http://schemas.openxmlformats.org/officeDocument/2006/relationships/image" Target="../media/image19.wmf"/><Relationship Id="rId15" Type="http://schemas.openxmlformats.org/officeDocument/2006/relationships/image" Target="../media/image18.png"/><Relationship Id="rId10" Type="http://schemas.openxmlformats.org/officeDocument/2006/relationships/oleObject" Target="../embeddings/oleObject9.bin"/><Relationship Id="rId19" Type="http://schemas.openxmlformats.org/officeDocument/2006/relationships/image" Target="../media/image22.png"/><Relationship Id="rId4" Type="http://schemas.openxmlformats.org/officeDocument/2006/relationships/oleObject" Target="../embeddings/oleObject6.bin"/><Relationship Id="rId9" Type="http://schemas.openxmlformats.org/officeDocument/2006/relationships/image" Target="../media/image15.png"/><Relationship Id="rId1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23.wmf"/><Relationship Id="rId3" Type="http://schemas.openxmlformats.org/officeDocument/2006/relationships/notesSlide" Target="../notesSlides/notesSlide18.xml"/><Relationship Id="rId7" Type="http://schemas.openxmlformats.org/officeDocument/2006/relationships/image" Target="../media/image20.wmf"/><Relationship Id="rId12"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6.bin"/><Relationship Id="rId11" Type="http://schemas.openxmlformats.org/officeDocument/2006/relationships/image" Target="../media/image22.png"/><Relationship Id="rId5" Type="http://schemas.openxmlformats.org/officeDocument/2006/relationships/image" Target="../media/image19.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1.png"/></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6.png"/><Relationship Id="rId3" Type="http://schemas.openxmlformats.org/officeDocument/2006/relationships/notesSlide" Target="../notesSlides/notesSlide19.xml"/><Relationship Id="rId7" Type="http://schemas.openxmlformats.org/officeDocument/2006/relationships/image" Target="../media/image16.png"/><Relationship Id="rId12"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21.bin"/><Relationship Id="rId11" Type="http://schemas.openxmlformats.org/officeDocument/2006/relationships/image" Target="../media/image25.png"/><Relationship Id="rId5" Type="http://schemas.openxmlformats.org/officeDocument/2006/relationships/image" Target="../media/image15.png"/><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29.png"/><Relationship Id="rId5" Type="http://schemas.openxmlformats.org/officeDocument/2006/relationships/image" Target="../media/image28.wmf"/><Relationship Id="rId4"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31.emf"/><Relationship Id="rId4" Type="http://schemas.openxmlformats.org/officeDocument/2006/relationships/oleObject" Target="../embeddings/oleObject26.bin"/></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notesSlide" Target="../notesSlides/notesSlide26.xml"/><Relationship Id="rId7" Type="http://schemas.openxmlformats.org/officeDocument/2006/relationships/oleObject" Target="../embeddings/oleObject28.bin"/><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image" Target="../media/image43.wmf"/><Relationship Id="rId5" Type="http://schemas.openxmlformats.org/officeDocument/2006/relationships/oleObject" Target="../embeddings/oleObject27.bin"/><Relationship Id="rId10" Type="http://schemas.openxmlformats.org/officeDocument/2006/relationships/image" Target="../media/image45.wmf"/><Relationship Id="rId4" Type="http://schemas.openxmlformats.org/officeDocument/2006/relationships/image" Target="../media/image46.png"/><Relationship Id="rId9" Type="http://schemas.openxmlformats.org/officeDocument/2006/relationships/oleObject" Target="../embeddings/oleObject29.bin"/></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7" Type="http://schemas.openxmlformats.org/officeDocument/2006/relationships/image" Target="../media/image49.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48.wmf"/><Relationship Id="rId5" Type="http://schemas.openxmlformats.org/officeDocument/2006/relationships/oleObject" Target="../embeddings/oleObject30.bin"/><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50.wmf"/><Relationship Id="rId4" Type="http://schemas.openxmlformats.org/officeDocument/2006/relationships/oleObject" Target="../embeddings/oleObject31.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32.xml"/><Relationship Id="rId7" Type="http://schemas.openxmlformats.org/officeDocument/2006/relationships/image" Target="../media/image52.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3.bin"/><Relationship Id="rId11" Type="http://schemas.openxmlformats.org/officeDocument/2006/relationships/oleObject" Target="../embeddings/oleObject35.bin"/><Relationship Id="rId5" Type="http://schemas.openxmlformats.org/officeDocument/2006/relationships/image" Target="../media/image51.wmf"/><Relationship Id="rId10" Type="http://schemas.openxmlformats.org/officeDocument/2006/relationships/image" Target="../media/image54.gif"/><Relationship Id="rId4" Type="http://schemas.openxmlformats.org/officeDocument/2006/relationships/oleObject" Target="../embeddings/oleObject32.bin"/><Relationship Id="rId9" Type="http://schemas.openxmlformats.org/officeDocument/2006/relationships/image" Target="../media/image53.wmf"/></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notesSlide" Target="../notesSlides/notesSlide34.xml"/><Relationship Id="rId7" Type="http://schemas.openxmlformats.org/officeDocument/2006/relationships/image" Target="../media/image63.png"/><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59.wmf"/><Relationship Id="rId11" Type="http://schemas.openxmlformats.org/officeDocument/2006/relationships/image" Target="../media/image61.wmf"/><Relationship Id="rId5" Type="http://schemas.openxmlformats.org/officeDocument/2006/relationships/oleObject" Target="../embeddings/oleObject36.bin"/><Relationship Id="rId10" Type="http://schemas.openxmlformats.org/officeDocument/2006/relationships/oleObject" Target="../embeddings/oleObject38.bin"/><Relationship Id="rId4" Type="http://schemas.openxmlformats.org/officeDocument/2006/relationships/image" Target="../media/image62.png"/><Relationship Id="rId9" Type="http://schemas.openxmlformats.org/officeDocument/2006/relationships/image" Target="../media/image60.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64.wmf"/><Relationship Id="rId5" Type="http://schemas.openxmlformats.org/officeDocument/2006/relationships/oleObject" Target="../embeddings/oleObject39.bin"/><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29.png"/><Relationship Id="rId5" Type="http://schemas.openxmlformats.org/officeDocument/2006/relationships/image" Target="../media/image28.wmf"/><Relationship Id="rId4" Type="http://schemas.openxmlformats.org/officeDocument/2006/relationships/oleObject" Target="../embeddings/oleObject40.bin"/></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2.xml"/><Relationship Id="rId1" Type="http://schemas.openxmlformats.org/officeDocument/2006/relationships/vmlDrawing" Target="../drawings/vmlDrawing14.vml"/><Relationship Id="rId5" Type="http://schemas.openxmlformats.org/officeDocument/2006/relationships/image" Target="../media/image66.wmf"/><Relationship Id="rId4" Type="http://schemas.openxmlformats.org/officeDocument/2006/relationships/oleObject" Target="../embeddings/oleObject41.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68.emf"/><Relationship Id="rId5" Type="http://schemas.openxmlformats.org/officeDocument/2006/relationships/image" Target="../media/image67.emf"/><Relationship Id="rId4" Type="http://schemas.openxmlformats.org/officeDocument/2006/relationships/oleObject" Target="../embeddings/oleObject42.bin"/></Relationships>
</file>

<file path=ppt/slides/_rels/slide44.xml.rels><?xml version="1.0" encoding="UTF-8" standalone="yes"?>
<Relationships xmlns="http://schemas.openxmlformats.org/package/2006/relationships"><Relationship Id="rId8" Type="http://schemas.openxmlformats.org/officeDocument/2006/relationships/image" Target="../media/image70.emf"/><Relationship Id="rId3" Type="http://schemas.openxmlformats.org/officeDocument/2006/relationships/notesSlide" Target="../notesSlides/notesSlide42.xml"/><Relationship Id="rId7" Type="http://schemas.openxmlformats.org/officeDocument/2006/relationships/oleObject" Target="../embeddings/oleObject44.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69.emf"/><Relationship Id="rId5" Type="http://schemas.openxmlformats.org/officeDocument/2006/relationships/oleObject" Target="../embeddings/oleObject43.bin"/><Relationship Id="rId4" Type="http://schemas.openxmlformats.org/officeDocument/2006/relationships/image" Target="../media/image71.wmf"/></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72.emf"/><Relationship Id="rId5" Type="http://schemas.openxmlformats.org/officeDocument/2006/relationships/oleObject" Target="../embeddings/oleObject45.bin"/><Relationship Id="rId4" Type="http://schemas.openxmlformats.org/officeDocument/2006/relationships/image" Target="../media/image71.w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image" Target="../media/image73.e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46.bin"/><Relationship Id="rId5" Type="http://schemas.openxmlformats.org/officeDocument/2006/relationships/image" Target="../media/image74.png"/><Relationship Id="rId4" Type="http://schemas.openxmlformats.org/officeDocument/2006/relationships/image" Target="../media/image71.w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image" Target="http://www.chem.swin.edu.au/modules/mod4/pics/image036.gif" TargetMode="External"/><Relationship Id="rId3" Type="http://schemas.openxmlformats.org/officeDocument/2006/relationships/image" Target="../media/image75.png"/><Relationship Id="rId7" Type="http://schemas.openxmlformats.org/officeDocument/2006/relationships/image" Target="../media/image77.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http://www.chem.swin.edu.au/modules/mod4/pics/image034.gif" TargetMode="External"/><Relationship Id="rId5" Type="http://schemas.openxmlformats.org/officeDocument/2006/relationships/image" Target="../media/image76.png"/><Relationship Id="rId4" Type="http://schemas.openxmlformats.org/officeDocument/2006/relationships/image" Target="http://www.chem.swin.edu.au/modules/mod4/pics/hydrof.gif" TargetMode="External"/></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49.xml"/><Relationship Id="rId7" Type="http://schemas.openxmlformats.org/officeDocument/2006/relationships/image" Target="../media/image79.w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48.bin"/><Relationship Id="rId5" Type="http://schemas.openxmlformats.org/officeDocument/2006/relationships/image" Target="../media/image78.wmf"/><Relationship Id="rId4" Type="http://schemas.openxmlformats.org/officeDocument/2006/relationships/oleObject" Target="../embeddings/oleObject47.bin"/><Relationship Id="rId9" Type="http://schemas.openxmlformats.org/officeDocument/2006/relationships/image" Target="../media/image8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7" Type="http://schemas.openxmlformats.org/officeDocument/2006/relationships/image" Target="../media/image80.png"/><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51.bin"/><Relationship Id="rId5" Type="http://schemas.openxmlformats.org/officeDocument/2006/relationships/image" Target="../media/image81.png"/><Relationship Id="rId4" Type="http://schemas.openxmlformats.org/officeDocument/2006/relationships/oleObject" Target="../embeddings/oleObject50.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6.xml"/><Relationship Id="rId1" Type="http://schemas.openxmlformats.org/officeDocument/2006/relationships/vmlDrawing" Target="../drawings/vmlDrawing21.vml"/><Relationship Id="rId5" Type="http://schemas.openxmlformats.org/officeDocument/2006/relationships/image" Target="../media/image82.wmf"/><Relationship Id="rId4" Type="http://schemas.openxmlformats.org/officeDocument/2006/relationships/oleObject" Target="../embeddings/oleObject52.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vmlDrawing" Target="../drawings/vmlDrawing22.vml"/><Relationship Id="rId5" Type="http://schemas.openxmlformats.org/officeDocument/2006/relationships/image" Target="../media/image83.wmf"/><Relationship Id="rId4" Type="http://schemas.openxmlformats.org/officeDocument/2006/relationships/oleObject" Target="../embeddings/oleObject53.bin"/></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88.png"/><Relationship Id="rId5" Type="http://schemas.openxmlformats.org/officeDocument/2006/relationships/image" Target="../media/image87.wmf"/><Relationship Id="rId4" Type="http://schemas.openxmlformats.org/officeDocument/2006/relationships/oleObject" Target="../embeddings/oleObject54.bin"/></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6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0" y="428604"/>
            <a:ext cx="8763000" cy="2209800"/>
          </a:xfrm>
        </p:spPr>
        <p:txBody>
          <a:bodyPr/>
          <a:lstStyle/>
          <a:p>
            <a:pPr algn="ctr" eaLnBrk="1" hangingPunct="1">
              <a:lnSpc>
                <a:spcPct val="90000"/>
              </a:lnSpc>
              <a:buFontTx/>
              <a:buNone/>
            </a:pPr>
            <a:r>
              <a:rPr lang="en-US" altLang="ko-KR" sz="2800" dirty="0" smtClean="0">
                <a:solidFill>
                  <a:srgbClr val="990000"/>
                </a:solidFill>
                <a:ea typeface="굴림" pitchFamily="34" charset="-127"/>
              </a:rPr>
              <a:t>      Quantitative Structure-Activity Relationships</a:t>
            </a:r>
            <a:br>
              <a:rPr lang="en-US" altLang="ko-KR" sz="2800" dirty="0" smtClean="0">
                <a:solidFill>
                  <a:srgbClr val="990000"/>
                </a:solidFill>
                <a:ea typeface="굴림" pitchFamily="34" charset="-127"/>
              </a:rPr>
            </a:br>
            <a:r>
              <a:rPr lang="en-US" altLang="ko-KR" sz="2800" dirty="0" smtClean="0">
                <a:solidFill>
                  <a:srgbClr val="990000"/>
                </a:solidFill>
                <a:ea typeface="굴림" pitchFamily="34" charset="-127"/>
              </a:rPr>
              <a:t> Quantitative Structure-Property-Relationships</a:t>
            </a:r>
            <a:r>
              <a:rPr lang="en-US" altLang="ko-KR" sz="2800" dirty="0" smtClean="0">
                <a:ea typeface="굴림" pitchFamily="34" charset="-127"/>
              </a:rPr>
              <a:t> </a:t>
            </a:r>
            <a:r>
              <a:rPr lang="en-US" altLang="ko-KR" sz="1800" dirty="0" smtClean="0">
                <a:ea typeface="굴림" pitchFamily="34" charset="-127"/>
              </a:rPr>
              <a:t/>
            </a:r>
            <a:br>
              <a:rPr lang="en-US" altLang="ko-KR" sz="1800" dirty="0" smtClean="0">
                <a:ea typeface="굴림" pitchFamily="34" charset="-127"/>
              </a:rPr>
            </a:br>
            <a:endParaRPr lang="en-US" altLang="ko-KR" sz="1800" dirty="0" smtClean="0">
              <a:ea typeface="굴림" pitchFamily="34" charset="-127"/>
            </a:endParaRPr>
          </a:p>
          <a:p>
            <a:pPr algn="ctr" eaLnBrk="1" hangingPunct="1">
              <a:lnSpc>
                <a:spcPct val="90000"/>
              </a:lnSpc>
              <a:buFontTx/>
              <a:buNone/>
            </a:pPr>
            <a:r>
              <a:rPr lang="en-US" altLang="ko-KR" sz="4800" dirty="0" smtClean="0">
                <a:solidFill>
                  <a:srgbClr val="FF0000"/>
                </a:solidFill>
                <a:ea typeface="굴림" pitchFamily="34" charset="-127"/>
              </a:rPr>
              <a:t>QSAR &amp; QSPR</a:t>
            </a:r>
            <a:r>
              <a:rPr lang="en-US" altLang="ko-KR" sz="4800" dirty="0" smtClean="0">
                <a:ea typeface="굴림" pitchFamily="34" charset="-127"/>
              </a:rPr>
              <a:t> </a:t>
            </a:r>
          </a:p>
        </p:txBody>
      </p:sp>
      <p:sp>
        <p:nvSpPr>
          <p:cNvPr id="4" name="Rectangle 1027"/>
          <p:cNvSpPr txBox="1">
            <a:spLocks noChangeArrowheads="1"/>
          </p:cNvSpPr>
          <p:nvPr/>
        </p:nvSpPr>
        <p:spPr bwMode="auto">
          <a:xfrm>
            <a:off x="1785918" y="3357562"/>
            <a:ext cx="6400800" cy="12858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3200" b="1" i="0" u="none" strike="noStrike" kern="0" cap="none" spc="0" normalizeH="0" baseline="0" noProof="0" dirty="0" smtClean="0">
                <a:ln>
                  <a:noFill/>
                </a:ln>
                <a:solidFill>
                  <a:srgbClr val="800000"/>
                </a:solidFill>
                <a:effectLst/>
                <a:uLnTx/>
                <a:uFillTx/>
                <a:latin typeface="+mn-lt"/>
                <a:ea typeface="+mn-ea"/>
                <a:cs typeface="+mn-cs"/>
              </a:rPr>
              <a:t>Molecular </a:t>
            </a:r>
            <a:r>
              <a:rPr kumimoji="0" lang="fr-FR" sz="3200" b="1" i="0" u="none" strike="noStrike" kern="0" cap="none" spc="0" normalizeH="0" baseline="0" noProof="0" dirty="0" err="1" smtClean="0">
                <a:ln>
                  <a:noFill/>
                </a:ln>
                <a:solidFill>
                  <a:srgbClr val="800000"/>
                </a:solidFill>
                <a:effectLst/>
                <a:uLnTx/>
                <a:uFillTx/>
                <a:latin typeface="+mn-lt"/>
                <a:ea typeface="+mn-ea"/>
                <a:cs typeface="+mn-cs"/>
              </a:rPr>
              <a:t>Descriptors</a:t>
            </a:r>
            <a:endParaRPr kumimoji="0" lang="fr-FR" sz="3200" b="1" i="0" u="none" strike="noStrike" kern="0" cap="none" spc="0" normalizeH="0" baseline="0" noProof="0" dirty="0" smtClean="0">
              <a:ln>
                <a:noFill/>
              </a:ln>
              <a:solidFill>
                <a:srgbClr val="800000"/>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fr-FR" sz="3200" b="1" kern="0" dirty="0" err="1" smtClean="0">
                <a:solidFill>
                  <a:srgbClr val="800000"/>
                </a:solidFill>
                <a:latin typeface="+mn-lt"/>
              </a:rPr>
              <a:t>Machine-Learning</a:t>
            </a:r>
            <a:r>
              <a:rPr lang="fr-FR" sz="3200" b="1" kern="0" dirty="0" smtClean="0">
                <a:solidFill>
                  <a:srgbClr val="800000"/>
                </a:solidFill>
                <a:latin typeface="+mn-lt"/>
              </a:rPr>
              <a:t> </a:t>
            </a:r>
            <a:r>
              <a:rPr lang="fr-FR" sz="3200" b="1" kern="0" dirty="0" err="1" smtClean="0">
                <a:solidFill>
                  <a:srgbClr val="800000"/>
                </a:solidFill>
                <a:latin typeface="+mn-lt"/>
              </a:rPr>
              <a:t>Methods</a:t>
            </a:r>
            <a:endParaRPr kumimoji="0" lang="fr-FR" sz="3200" b="1" i="0" u="none" strike="noStrike" kern="0" cap="none" spc="0" normalizeH="0" baseline="0" noProof="0" dirty="0" smtClean="0">
              <a:ln>
                <a:noFill/>
              </a:ln>
              <a:solidFill>
                <a:srgbClr val="800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3650" name="Picture 2" descr="bodybuilder"/>
          <p:cNvPicPr>
            <a:picLocks noChangeAspect="1" noChangeArrowheads="1"/>
          </p:cNvPicPr>
          <p:nvPr/>
        </p:nvPicPr>
        <p:blipFill>
          <a:blip r:embed="rId3" cstate="print"/>
          <a:srcRect/>
          <a:stretch>
            <a:fillRect/>
          </a:stretch>
        </p:blipFill>
        <p:spPr bwMode="auto">
          <a:xfrm>
            <a:off x="6207479" y="1524000"/>
            <a:ext cx="2191455" cy="4114800"/>
          </a:xfrm>
          <a:prstGeom prst="rect">
            <a:avLst/>
          </a:prstGeom>
          <a:noFill/>
        </p:spPr>
      </p:pic>
      <p:sp>
        <p:nvSpPr>
          <p:cNvPr id="1563651" name="Rectangle 3"/>
          <p:cNvSpPr>
            <a:spLocks noGrp="1" noChangeArrowheads="1"/>
          </p:cNvSpPr>
          <p:nvPr>
            <p:ph type="title"/>
          </p:nvPr>
        </p:nvSpPr>
        <p:spPr>
          <a:xfrm>
            <a:off x="643467" y="419100"/>
            <a:ext cx="7857067" cy="1143000"/>
          </a:xfrm>
          <a:noFill/>
          <a:ln/>
        </p:spPr>
        <p:txBody>
          <a:bodyPr/>
          <a:lstStyle/>
          <a:p>
            <a:r>
              <a:rPr lang="de-DE">
                <a:solidFill>
                  <a:srgbClr val="000099"/>
                </a:solidFill>
              </a:rPr>
              <a:t>Surfaces</a:t>
            </a:r>
          </a:p>
        </p:txBody>
      </p:sp>
      <p:sp>
        <p:nvSpPr>
          <p:cNvPr id="1563652" name="Rectangle 4"/>
          <p:cNvSpPr>
            <a:spLocks noChangeArrowheads="1"/>
          </p:cNvSpPr>
          <p:nvPr/>
        </p:nvSpPr>
        <p:spPr bwMode="auto">
          <a:xfrm>
            <a:off x="745067" y="2971800"/>
            <a:ext cx="7789333" cy="381000"/>
          </a:xfrm>
          <a:prstGeom prst="rect">
            <a:avLst/>
          </a:prstGeom>
          <a:noFill/>
          <a:ln w="9525">
            <a:noFill/>
            <a:miter lim="800000"/>
            <a:headEnd/>
            <a:tailEnd/>
          </a:ln>
          <a:effectLst/>
        </p:spPr>
        <p:txBody>
          <a:bodyPr lIns="92075" tIns="46038" rIns="92075" bIns="46038" anchor="ctr"/>
          <a:lstStyle/>
          <a:p>
            <a:pPr algn="ctr">
              <a:lnSpc>
                <a:spcPct val="135000"/>
              </a:lnSpc>
            </a:pPr>
            <a:r>
              <a:rPr lang="de-DE" sz="2700">
                <a:latin typeface="Arial" charset="0"/>
              </a:rPr>
              <a:t>Molecules have surfaces </a:t>
            </a:r>
          </a:p>
        </p:txBody>
      </p:sp>
      <p:pic>
        <p:nvPicPr>
          <p:cNvPr id="1563653" name="Picture 5" descr="neu-8"/>
          <p:cNvPicPr>
            <a:picLocks noChangeAspect="1" noChangeArrowheads="1"/>
          </p:cNvPicPr>
          <p:nvPr/>
        </p:nvPicPr>
        <p:blipFill>
          <a:blip r:embed="rId4" cstate="print"/>
          <a:srcRect/>
          <a:stretch>
            <a:fillRect/>
          </a:stretch>
        </p:blipFill>
        <p:spPr bwMode="auto">
          <a:xfrm>
            <a:off x="835378" y="1476376"/>
            <a:ext cx="2092678" cy="42529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357166"/>
            <a:ext cx="7772400" cy="1143000"/>
          </a:xfrm>
        </p:spPr>
        <p:txBody>
          <a:bodyPr/>
          <a:lstStyle/>
          <a:p>
            <a:r>
              <a:rPr lang="en-US" b="1" dirty="0" smtClean="0">
                <a:solidFill>
                  <a:srgbClr val="993300"/>
                </a:solidFill>
              </a:rPr>
              <a:t>Molecular Descriptors </a:t>
            </a:r>
            <a:endParaRPr lang="en-US" b="1" dirty="0">
              <a:solidFill>
                <a:srgbClr val="993300"/>
              </a:solidFill>
            </a:endParaRPr>
          </a:p>
        </p:txBody>
      </p:sp>
      <p:sp>
        <p:nvSpPr>
          <p:cNvPr id="3" name="Espace réservé du contenu 2"/>
          <p:cNvSpPr>
            <a:spLocks noGrp="1"/>
          </p:cNvSpPr>
          <p:nvPr>
            <p:ph idx="1"/>
          </p:nvPr>
        </p:nvSpPr>
        <p:spPr>
          <a:xfrm>
            <a:off x="642910" y="3214686"/>
            <a:ext cx="8172480" cy="2162180"/>
          </a:xfrm>
        </p:spPr>
        <p:txBody>
          <a:bodyPr/>
          <a:lstStyle/>
          <a:p>
            <a:r>
              <a:rPr lang="en-US" dirty="0" smtClean="0"/>
              <a:t>1D  </a:t>
            </a:r>
            <a:r>
              <a:rPr lang="en-US" sz="2200" dirty="0" smtClean="0"/>
              <a:t>(atom counts, MW, number of functional groups, …)</a:t>
            </a:r>
          </a:p>
          <a:p>
            <a:r>
              <a:rPr lang="en-US" dirty="0" smtClean="0"/>
              <a:t>2D </a:t>
            </a:r>
            <a:r>
              <a:rPr lang="en-US" sz="2200" dirty="0" smtClean="0"/>
              <a:t>(topological indices, BCUT, TPSA, Shannon </a:t>
            </a:r>
            <a:r>
              <a:rPr lang="en-US" sz="2200" dirty="0" err="1" smtClean="0"/>
              <a:t>enthropy</a:t>
            </a:r>
            <a:r>
              <a:rPr lang="en-US" sz="2200" dirty="0" smtClean="0"/>
              <a:t>, …) </a:t>
            </a:r>
          </a:p>
          <a:p>
            <a:r>
              <a:rPr lang="en-US" dirty="0" smtClean="0"/>
              <a:t>3D </a:t>
            </a:r>
            <a:r>
              <a:rPr lang="en-US" sz="2200" dirty="0" smtClean="0"/>
              <a:t>(geometrical parameters, molecular surfaces, parameters calculated in quantum chemistry programs,  …) </a:t>
            </a:r>
          </a:p>
        </p:txBody>
      </p:sp>
      <p:sp>
        <p:nvSpPr>
          <p:cNvPr id="4" name="ZoneTexte 3"/>
          <p:cNvSpPr txBox="1"/>
          <p:nvPr/>
        </p:nvSpPr>
        <p:spPr>
          <a:xfrm>
            <a:off x="500034" y="1714488"/>
            <a:ext cx="8403262" cy="461665"/>
          </a:xfrm>
          <a:prstGeom prst="rect">
            <a:avLst/>
          </a:prstGeom>
          <a:noFill/>
        </p:spPr>
        <p:txBody>
          <a:bodyPr wrap="none" rtlCol="0">
            <a:spAutoFit/>
          </a:bodyPr>
          <a:lstStyle/>
          <a:p>
            <a:r>
              <a:rPr lang="en-US" dirty="0" smtClean="0"/>
              <a:t>Classification based on the dimensionality of structure presentation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357166"/>
            <a:ext cx="7772400" cy="1143000"/>
          </a:xfrm>
        </p:spPr>
        <p:txBody>
          <a:bodyPr/>
          <a:lstStyle/>
          <a:p>
            <a:r>
              <a:rPr lang="en-US" dirty="0" smtClean="0">
                <a:solidFill>
                  <a:schemeClr val="accent6">
                    <a:lumMod val="50000"/>
                  </a:schemeClr>
                </a:solidFill>
              </a:rPr>
              <a:t>Molecular Descriptors </a:t>
            </a:r>
            <a:endParaRPr lang="en-US" dirty="0">
              <a:solidFill>
                <a:schemeClr val="accent6">
                  <a:lumMod val="50000"/>
                </a:schemeClr>
              </a:solidFill>
            </a:endParaRPr>
          </a:p>
        </p:txBody>
      </p:sp>
      <p:sp>
        <p:nvSpPr>
          <p:cNvPr id="3" name="Espace réservé du contenu 2"/>
          <p:cNvSpPr>
            <a:spLocks noGrp="1"/>
          </p:cNvSpPr>
          <p:nvPr>
            <p:ph idx="1"/>
          </p:nvPr>
        </p:nvSpPr>
        <p:spPr>
          <a:xfrm>
            <a:off x="3714744" y="2357430"/>
            <a:ext cx="3000396" cy="2162180"/>
          </a:xfrm>
        </p:spPr>
        <p:txBody>
          <a:bodyPr/>
          <a:lstStyle/>
          <a:p>
            <a:pPr>
              <a:buNone/>
            </a:pPr>
            <a:r>
              <a:rPr lang="en-US" sz="9600" dirty="0" smtClean="0">
                <a:solidFill>
                  <a:srgbClr val="800000"/>
                </a:solidFill>
              </a:rPr>
              <a:t>1D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ltLang="ko-KR" sz="3200" b="1" smtClean="0">
                <a:solidFill>
                  <a:srgbClr val="990000"/>
                </a:solidFill>
                <a:effectLst>
                  <a:outerShdw blurRad="38100" dist="38100" dir="2700000" algn="tl">
                    <a:srgbClr val="C0C0C0"/>
                  </a:outerShdw>
                </a:effectLst>
                <a:ea typeface="굴림" pitchFamily="34" charset="-127"/>
              </a:rPr>
              <a:t>Constitutional descriptors</a:t>
            </a:r>
            <a:r>
              <a:rPr lang="fr-FR" altLang="ko-KR" smtClean="0">
                <a:effectLst>
                  <a:outerShdw blurRad="38100" dist="38100" dir="2700000" algn="tl">
                    <a:srgbClr val="C0C0C0"/>
                  </a:outerShdw>
                </a:effectLst>
                <a:ea typeface="굴림" pitchFamily="34" charset="-127"/>
              </a:rPr>
              <a:t/>
            </a:r>
            <a:br>
              <a:rPr lang="fr-FR" altLang="ko-KR" smtClean="0">
                <a:effectLst>
                  <a:outerShdw blurRad="38100" dist="38100" dir="2700000" algn="tl">
                    <a:srgbClr val="C0C0C0"/>
                  </a:outerShdw>
                </a:effectLst>
                <a:ea typeface="굴림" pitchFamily="34" charset="-127"/>
              </a:rPr>
            </a:br>
            <a:endParaRPr lang="fr-FR" smtClean="0">
              <a:effectLst>
                <a:outerShdw blurRad="38100" dist="38100" dir="2700000" algn="tl">
                  <a:srgbClr val="C0C0C0"/>
                </a:outerShdw>
              </a:effectLst>
            </a:endParaRPr>
          </a:p>
        </p:txBody>
      </p:sp>
      <p:sp>
        <p:nvSpPr>
          <p:cNvPr id="43011" name="Rectangle 3"/>
          <p:cNvSpPr>
            <a:spLocks noGrp="1" noChangeArrowheads="1"/>
          </p:cNvSpPr>
          <p:nvPr>
            <p:ph type="body" idx="1"/>
          </p:nvPr>
        </p:nvSpPr>
        <p:spPr/>
        <p:txBody>
          <a:bodyPr/>
          <a:lstStyle/>
          <a:p>
            <a:pPr eaLnBrk="1" hangingPunct="1">
              <a:lnSpc>
                <a:spcPct val="80000"/>
              </a:lnSpc>
              <a:defRPr/>
            </a:pPr>
            <a:r>
              <a:rPr lang="en-US" altLang="ko-KR" sz="2000" b="1" dirty="0" smtClean="0">
                <a:effectLst>
                  <a:outerShdw blurRad="38100" dist="38100" dir="2700000" algn="tl">
                    <a:srgbClr val="C0C0C0"/>
                  </a:outerShdw>
                </a:effectLst>
                <a:ea typeface="굴림" pitchFamily="34" charset="-127"/>
              </a:rPr>
              <a:t>number of atoms </a:t>
            </a:r>
            <a:endParaRPr lang="fr-FR" altLang="ko-KR" sz="2000" dirty="0" smtClean="0">
              <a:ea typeface="굴림" pitchFamily="34" charset="-127"/>
            </a:endParaRPr>
          </a:p>
          <a:p>
            <a:pPr eaLnBrk="1" hangingPunct="1">
              <a:lnSpc>
                <a:spcPct val="80000"/>
              </a:lnSpc>
              <a:defRPr/>
            </a:pPr>
            <a:r>
              <a:rPr lang="en-US" altLang="ko-KR" sz="2000" b="1" dirty="0" smtClean="0">
                <a:effectLst>
                  <a:outerShdw blurRad="38100" dist="38100" dir="2700000" algn="tl">
                    <a:srgbClr val="C0C0C0"/>
                  </a:outerShdw>
                </a:effectLst>
                <a:ea typeface="굴림" pitchFamily="34" charset="-127"/>
              </a:rPr>
              <a:t>absolute and relative numbers of C, H, O, S, N, F, Cl, Br, I, P atoms </a:t>
            </a:r>
            <a:endParaRPr lang="fr-FR" altLang="ko-KR" sz="2000" dirty="0" smtClean="0">
              <a:ea typeface="굴림" pitchFamily="34" charset="-127"/>
            </a:endParaRPr>
          </a:p>
          <a:p>
            <a:pPr eaLnBrk="1" hangingPunct="1">
              <a:lnSpc>
                <a:spcPct val="80000"/>
              </a:lnSpc>
              <a:defRPr/>
            </a:pPr>
            <a:r>
              <a:rPr lang="en-US" altLang="ko-KR" sz="2000" b="1" dirty="0" smtClean="0">
                <a:effectLst>
                  <a:outerShdw blurRad="38100" dist="38100" dir="2700000" algn="tl">
                    <a:srgbClr val="C0C0C0"/>
                  </a:outerShdw>
                </a:effectLst>
                <a:ea typeface="굴림" pitchFamily="34" charset="-127"/>
              </a:rPr>
              <a:t>number </a:t>
            </a:r>
            <a:r>
              <a:rPr lang="en-US" altLang="ko-KR" sz="2000" b="1" dirty="0" smtClean="0">
                <a:effectLst>
                  <a:outerShdw blurRad="38100" dist="38100" dir="2700000" algn="tl">
                    <a:srgbClr val="C0C0C0"/>
                  </a:outerShdw>
                </a:effectLst>
                <a:ea typeface="굴림" pitchFamily="34" charset="-127"/>
              </a:rPr>
              <a:t>of benzene rings, </a:t>
            </a:r>
            <a:endParaRPr lang="en-US" altLang="ko-KR" sz="2000" b="1" dirty="0" smtClean="0">
              <a:effectLst>
                <a:outerShdw blurRad="38100" dist="38100" dir="2700000" algn="tl">
                  <a:srgbClr val="C0C0C0"/>
                </a:outerShdw>
              </a:effectLst>
              <a:ea typeface="굴림" pitchFamily="34" charset="-127"/>
            </a:endParaRPr>
          </a:p>
          <a:p>
            <a:pPr eaLnBrk="1" hangingPunct="1">
              <a:lnSpc>
                <a:spcPct val="80000"/>
              </a:lnSpc>
              <a:defRPr/>
            </a:pPr>
            <a:r>
              <a:rPr lang="en-US" altLang="ko-KR" sz="2000" b="1" dirty="0" smtClean="0">
                <a:effectLst>
                  <a:outerShdw blurRad="38100" dist="38100" dir="2700000" algn="tl">
                    <a:srgbClr val="C0C0C0"/>
                  </a:outerShdw>
                </a:effectLst>
                <a:ea typeface="굴림" pitchFamily="34" charset="-127"/>
              </a:rPr>
              <a:t>molecular weight</a:t>
            </a:r>
          </a:p>
          <a:p>
            <a:pPr eaLnBrk="1" hangingPunct="1">
              <a:lnSpc>
                <a:spcPct val="80000"/>
              </a:lnSpc>
              <a:defRPr/>
            </a:pPr>
            <a:endParaRPr lang="en-US" altLang="ko-KR" sz="2000" b="1" dirty="0" smtClean="0">
              <a:effectLst>
                <a:outerShdw blurRad="38100" dist="38100" dir="2700000" algn="tl">
                  <a:srgbClr val="C0C0C0"/>
                </a:outerShdw>
              </a:effectLst>
              <a:ea typeface="굴림" pitchFamily="34" charset="-127"/>
            </a:endParaRPr>
          </a:p>
          <a:p>
            <a:pPr eaLnBrk="1" hangingPunct="1">
              <a:lnSpc>
                <a:spcPct val="80000"/>
              </a:lnSpc>
              <a:defRPr/>
            </a:pPr>
            <a:endParaRPr lang="en-US" altLang="ko-KR" sz="2000" b="1" dirty="0">
              <a:effectLst>
                <a:outerShdw blurRad="38100" dist="38100" dir="2700000" algn="tl">
                  <a:srgbClr val="C0C0C0"/>
                </a:outerShdw>
              </a:effectLst>
              <a:ea typeface="굴림" pitchFamily="34" charset="-127"/>
            </a:endParaRPr>
          </a:p>
          <a:p>
            <a:pPr eaLnBrk="1" hangingPunct="1">
              <a:lnSpc>
                <a:spcPct val="80000"/>
              </a:lnSpc>
              <a:defRPr/>
            </a:pPr>
            <a:endParaRPr lang="en-US" altLang="ko-KR" sz="2000" b="1" dirty="0" smtClean="0">
              <a:effectLst>
                <a:outerShdw blurRad="38100" dist="38100" dir="2700000" algn="tl">
                  <a:srgbClr val="C0C0C0"/>
                </a:outerShdw>
              </a:effectLst>
              <a:ea typeface="굴림" pitchFamily="34" charset="-127"/>
            </a:endParaRPr>
          </a:p>
          <a:p>
            <a:pPr eaLnBrk="1" hangingPunct="1">
              <a:lnSpc>
                <a:spcPct val="80000"/>
              </a:lnSpc>
              <a:buFontTx/>
              <a:buNone/>
              <a:defRPr/>
            </a:pPr>
            <a:r>
              <a:rPr lang="en-US" altLang="ko-KR" sz="2400" b="1" dirty="0" smtClean="0">
                <a:effectLst>
                  <a:outerShdw blurRad="38100" dist="38100" dir="2700000" algn="tl">
                    <a:srgbClr val="C0C0C0"/>
                  </a:outerShdw>
                </a:effectLst>
                <a:ea typeface="굴림" pitchFamily="34" charset="-127"/>
              </a:rPr>
              <a:t>    These simple descriptors reflect only the molecular composition of the compound without using the geometry or electronic structure of the molecule.</a:t>
            </a:r>
            <a:endParaRPr lang="fr-FR" sz="2400" b="1" dirty="0" smtClean="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357166"/>
            <a:ext cx="7772400" cy="1143000"/>
          </a:xfrm>
        </p:spPr>
        <p:txBody>
          <a:bodyPr/>
          <a:lstStyle/>
          <a:p>
            <a:r>
              <a:rPr lang="en-US" dirty="0" smtClean="0">
                <a:solidFill>
                  <a:schemeClr val="accent6">
                    <a:lumMod val="50000"/>
                  </a:schemeClr>
                </a:solidFill>
              </a:rPr>
              <a:t>Molecular Descriptors </a:t>
            </a:r>
            <a:endParaRPr lang="en-US" dirty="0">
              <a:solidFill>
                <a:schemeClr val="accent6">
                  <a:lumMod val="50000"/>
                </a:schemeClr>
              </a:solidFill>
            </a:endParaRPr>
          </a:p>
        </p:txBody>
      </p:sp>
      <p:sp>
        <p:nvSpPr>
          <p:cNvPr id="3" name="Espace réservé du contenu 2"/>
          <p:cNvSpPr>
            <a:spLocks noGrp="1"/>
          </p:cNvSpPr>
          <p:nvPr>
            <p:ph idx="1"/>
          </p:nvPr>
        </p:nvSpPr>
        <p:spPr>
          <a:xfrm>
            <a:off x="3428992" y="2428868"/>
            <a:ext cx="3000396" cy="2162180"/>
          </a:xfrm>
        </p:spPr>
        <p:txBody>
          <a:bodyPr/>
          <a:lstStyle/>
          <a:p>
            <a:pPr>
              <a:buNone/>
            </a:pPr>
            <a:r>
              <a:rPr lang="en-US" sz="9600" dirty="0" smtClean="0">
                <a:solidFill>
                  <a:srgbClr val="800000"/>
                </a:solidFill>
              </a:rPr>
              <a:t>2D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26"/>
          <p:cNvSpPr>
            <a:spLocks noGrp="1" noChangeArrowheads="1"/>
          </p:cNvSpPr>
          <p:nvPr>
            <p:ph type="title"/>
          </p:nvPr>
        </p:nvSpPr>
        <p:spPr>
          <a:xfrm>
            <a:off x="406400" y="0"/>
            <a:ext cx="8229600" cy="1143000"/>
          </a:xfrm>
        </p:spPr>
        <p:txBody>
          <a:bodyPr/>
          <a:lstStyle/>
          <a:p>
            <a:pPr eaLnBrk="1" hangingPunct="1">
              <a:defRPr/>
            </a:pPr>
            <a:r>
              <a:rPr lang="en-US" altLang="ko-KR" sz="4000" b="1" smtClean="0">
                <a:solidFill>
                  <a:srgbClr val="990000"/>
                </a:solidFill>
                <a:effectLst>
                  <a:outerShdw blurRad="38100" dist="38100" dir="2700000" algn="tl">
                    <a:srgbClr val="C0C0C0"/>
                  </a:outerShdw>
                </a:effectLst>
                <a:ea typeface="굴림" pitchFamily="34" charset="-127"/>
              </a:rPr>
              <a:t>Topological Descriptors</a:t>
            </a:r>
            <a:endParaRPr lang="fr-FR" sz="4000" smtClean="0">
              <a:solidFill>
                <a:srgbClr val="990000"/>
              </a:solidFill>
            </a:endParaRPr>
          </a:p>
        </p:txBody>
      </p:sp>
      <p:pic>
        <p:nvPicPr>
          <p:cNvPr id="45059" name="Picture 1027"/>
          <p:cNvPicPr>
            <a:picLocks noChangeAspect="1" noChangeArrowheads="1"/>
          </p:cNvPicPr>
          <p:nvPr/>
        </p:nvPicPr>
        <p:blipFill>
          <a:blip r:embed="rId3" cstate="print"/>
          <a:srcRect/>
          <a:stretch>
            <a:fillRect/>
          </a:stretch>
        </p:blipFill>
        <p:spPr bwMode="auto">
          <a:xfrm>
            <a:off x="2268538" y="1916113"/>
            <a:ext cx="3692525" cy="1617662"/>
          </a:xfrm>
          <a:prstGeom prst="rect">
            <a:avLst/>
          </a:prstGeom>
          <a:noFill/>
          <a:ln w="9525">
            <a:noFill/>
            <a:miter lim="800000"/>
            <a:headEnd/>
            <a:tailEnd/>
          </a:ln>
        </p:spPr>
      </p:pic>
      <p:sp>
        <p:nvSpPr>
          <p:cNvPr id="54276" name="Text Box 1028"/>
          <p:cNvSpPr txBox="1">
            <a:spLocks noChangeArrowheads="1"/>
          </p:cNvSpPr>
          <p:nvPr/>
        </p:nvSpPr>
        <p:spPr bwMode="auto">
          <a:xfrm>
            <a:off x="762000" y="3886200"/>
            <a:ext cx="7848600" cy="1190625"/>
          </a:xfrm>
          <a:prstGeom prst="rect">
            <a:avLst/>
          </a:prstGeom>
          <a:noFill/>
          <a:ln w="12700">
            <a:noFill/>
            <a:miter lim="800000"/>
            <a:headEnd type="none" w="sm" len="sm"/>
            <a:tailEnd type="none" w="sm" len="sm"/>
          </a:ln>
          <a:effectLst/>
        </p:spPr>
        <p:txBody>
          <a:bodyPr>
            <a:spAutoFit/>
          </a:bodyPr>
          <a:lstStyle/>
          <a:p>
            <a:pPr eaLnBrk="0" hangingPunct="0">
              <a:defRPr/>
            </a:pPr>
            <a:r>
              <a:rPr lang="en-US" altLang="ko-KR" sz="1800" b="1">
                <a:effectLst>
                  <a:outerShdw blurRad="38100" dist="38100" dir="2700000" algn="tl">
                    <a:srgbClr val="C0C0C0"/>
                  </a:outerShdw>
                </a:effectLst>
                <a:ea typeface="굴림" pitchFamily="34" charset="-127"/>
              </a:rPr>
              <a:t>Descriptors based on the molecular graph representation are widely used in QSPR, QSAR studies because they help to differentiate the molecules according mostly to their size, degree of branching, flexibility and overall shape.</a:t>
            </a:r>
            <a:endParaRPr lang="fr-FR" sz="1800" b="1">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3"/>
          <p:cNvSpPr>
            <a:spLocks noGrp="1" noChangeArrowheads="1"/>
          </p:cNvSpPr>
          <p:nvPr>
            <p:ph type="body" idx="1"/>
          </p:nvPr>
        </p:nvSpPr>
        <p:spPr>
          <a:xfrm>
            <a:off x="609600" y="4572000"/>
            <a:ext cx="7772400" cy="1981200"/>
          </a:xfrm>
        </p:spPr>
        <p:txBody>
          <a:bodyPr/>
          <a:lstStyle/>
          <a:p>
            <a:pPr eaLnBrk="1" hangingPunct="1"/>
            <a:r>
              <a:rPr lang="en-GB" sz="2400" b="1" smtClean="0">
                <a:solidFill>
                  <a:srgbClr val="CC3300"/>
                </a:solidFill>
                <a:cs typeface="Times New Roman" pitchFamily="18" charset="0"/>
              </a:rPr>
              <a:t>Total adjacency index</a:t>
            </a:r>
            <a:r>
              <a:rPr lang="en-GB" sz="2400" smtClean="0">
                <a:cs typeface="Times New Roman" pitchFamily="18" charset="0"/>
              </a:rPr>
              <a:t>: </a:t>
            </a:r>
            <a:r>
              <a:rPr lang="en-GB" sz="2400" b="1" i="1" smtClean="0">
                <a:cs typeface="Times New Roman" pitchFamily="18" charset="0"/>
              </a:rPr>
              <a:t>A</a:t>
            </a:r>
            <a:r>
              <a:rPr lang="en-GB" sz="2400" smtClean="0">
                <a:cs typeface="Times New Roman" pitchFamily="18" charset="0"/>
              </a:rPr>
              <a:t> = (1/2) </a:t>
            </a:r>
          </a:p>
          <a:p>
            <a:pPr eaLnBrk="1" hangingPunct="1">
              <a:buFontTx/>
              <a:buNone/>
            </a:pPr>
            <a:r>
              <a:rPr lang="en-GB" sz="2400" smtClean="0">
                <a:cs typeface="Times New Roman" pitchFamily="18" charset="0"/>
              </a:rPr>
              <a:t> </a:t>
            </a:r>
          </a:p>
          <a:p>
            <a:pPr eaLnBrk="1" hangingPunct="1"/>
            <a:r>
              <a:rPr lang="en-GB" sz="2000" smtClean="0">
                <a:cs typeface="Times New Roman" pitchFamily="18" charset="0"/>
              </a:rPr>
              <a:t>For G</a:t>
            </a:r>
            <a:r>
              <a:rPr lang="en-GB" sz="2000" baseline="-30000" smtClean="0">
                <a:cs typeface="Times New Roman" pitchFamily="18" charset="0"/>
              </a:rPr>
              <a:t>1</a:t>
            </a:r>
            <a:r>
              <a:rPr lang="en-GB" sz="2000" smtClean="0">
                <a:cs typeface="Times New Roman" pitchFamily="18" charset="0"/>
              </a:rPr>
              <a:t> and G</a:t>
            </a:r>
            <a:r>
              <a:rPr lang="en-GB" sz="2000" baseline="-30000" smtClean="0">
                <a:cs typeface="Times New Roman" pitchFamily="18" charset="0"/>
              </a:rPr>
              <a:t>2</a:t>
            </a:r>
            <a:r>
              <a:rPr lang="en-GB" sz="2000" smtClean="0">
                <a:cs typeface="Times New Roman" pitchFamily="18" charset="0"/>
              </a:rPr>
              <a:t>, A = 5.</a:t>
            </a:r>
          </a:p>
          <a:p>
            <a:pPr eaLnBrk="1" hangingPunct="1"/>
            <a:r>
              <a:rPr lang="en-GB" sz="2000" smtClean="0">
                <a:cs typeface="Times New Roman" pitchFamily="18" charset="0"/>
              </a:rPr>
              <a:t>This TI can only distinguish between structures having different number of cycles (for cyclohexane A = 6).</a:t>
            </a:r>
          </a:p>
        </p:txBody>
      </p:sp>
      <p:sp>
        <p:nvSpPr>
          <p:cNvPr id="2056" name="Rectangle 2"/>
          <p:cNvSpPr>
            <a:spLocks noGrp="1" noChangeArrowheads="1"/>
          </p:cNvSpPr>
          <p:nvPr>
            <p:ph type="title"/>
          </p:nvPr>
        </p:nvSpPr>
        <p:spPr>
          <a:xfrm>
            <a:off x="762000" y="152400"/>
            <a:ext cx="6781800" cy="457200"/>
          </a:xfrm>
        </p:spPr>
        <p:txBody>
          <a:bodyPr/>
          <a:lstStyle/>
          <a:p>
            <a:pPr eaLnBrk="1" hangingPunct="1"/>
            <a:r>
              <a:rPr lang="en-GB" sz="3600" smtClean="0">
                <a:solidFill>
                  <a:schemeClr val="accent2"/>
                </a:solidFill>
                <a:cs typeface="Times New Roman" pitchFamily="18" charset="0"/>
              </a:rPr>
              <a:t>TI based on the adjacency matrix</a:t>
            </a:r>
          </a:p>
        </p:txBody>
      </p:sp>
      <p:sp>
        <p:nvSpPr>
          <p:cNvPr id="2057" name="Rectangle 5"/>
          <p:cNvSpPr>
            <a:spLocks noChangeArrowheads="1"/>
          </p:cNvSpPr>
          <p:nvPr/>
        </p:nvSpPr>
        <p:spPr bwMode="auto">
          <a:xfrm>
            <a:off x="4376738" y="3205163"/>
            <a:ext cx="9144000" cy="0"/>
          </a:xfrm>
          <a:prstGeom prst="rect">
            <a:avLst/>
          </a:prstGeom>
          <a:noFill/>
          <a:ln w="9525">
            <a:noFill/>
            <a:miter lim="800000"/>
            <a:headEnd/>
            <a:tailEnd/>
          </a:ln>
        </p:spPr>
        <p:txBody>
          <a:bodyPr>
            <a:spAutoFit/>
          </a:bodyPr>
          <a:lstStyle/>
          <a:p>
            <a:endParaRPr lang="en-US"/>
          </a:p>
        </p:txBody>
      </p:sp>
      <p:graphicFrame>
        <p:nvGraphicFramePr>
          <p:cNvPr id="2050" name="Object 4"/>
          <p:cNvGraphicFramePr>
            <a:graphicFrameLocks noChangeAspect="1"/>
          </p:cNvGraphicFramePr>
          <p:nvPr/>
        </p:nvGraphicFramePr>
        <p:xfrm>
          <a:off x="5181600" y="4343400"/>
          <a:ext cx="860425" cy="985838"/>
        </p:xfrm>
        <a:graphic>
          <a:graphicData uri="http://schemas.openxmlformats.org/presentationml/2006/ole">
            <mc:AlternateContent xmlns:mc="http://schemas.openxmlformats.org/markup-compatibility/2006">
              <mc:Choice xmlns:v="urn:schemas-microsoft-com:vml" Requires="v">
                <p:oleObj spid="_x0000_s2075" r:id="rId4" imgW="393529" imgH="444307" progId="">
                  <p:embed/>
                </p:oleObj>
              </mc:Choice>
              <mc:Fallback>
                <p:oleObj r:id="rId4" imgW="393529" imgH="444307"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4343400"/>
                        <a:ext cx="860425"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8"/>
          <p:cNvGraphicFramePr>
            <a:graphicFrameLocks noChangeAspect="1"/>
          </p:cNvGraphicFramePr>
          <p:nvPr/>
        </p:nvGraphicFramePr>
        <p:xfrm>
          <a:off x="4495800" y="1828800"/>
          <a:ext cx="1752600" cy="1133475"/>
        </p:xfrm>
        <a:graphic>
          <a:graphicData uri="http://schemas.openxmlformats.org/presentationml/2006/ole">
            <mc:AlternateContent xmlns:mc="http://schemas.openxmlformats.org/markup-compatibility/2006">
              <mc:Choice xmlns:v="urn:schemas-microsoft-com:vml" Requires="v">
                <p:oleObj spid="_x0000_s2076" name="Image bitmap" r:id="rId6" imgW="1752381" imgH="1133633" progId="PBrush">
                  <p:embed/>
                </p:oleObj>
              </mc:Choice>
              <mc:Fallback>
                <p:oleObj name="Image bitmap" r:id="rId6" imgW="1752381" imgH="1133633" progId="PBrush">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1828800"/>
                        <a:ext cx="1752600" cy="113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058" name="Group 12"/>
          <p:cNvGrpSpPr>
            <a:grpSpLocks/>
          </p:cNvGrpSpPr>
          <p:nvPr/>
        </p:nvGrpSpPr>
        <p:grpSpPr bwMode="auto">
          <a:xfrm>
            <a:off x="57150" y="1295400"/>
            <a:ext cx="3981450" cy="2038350"/>
            <a:chOff x="36" y="816"/>
            <a:chExt cx="2508" cy="1284"/>
          </a:xfrm>
        </p:grpSpPr>
        <p:graphicFrame>
          <p:nvGraphicFramePr>
            <p:cNvPr id="2053" name="Object 7"/>
            <p:cNvGraphicFramePr>
              <a:graphicFrameLocks noChangeAspect="1"/>
            </p:cNvGraphicFramePr>
            <p:nvPr/>
          </p:nvGraphicFramePr>
          <p:xfrm>
            <a:off x="36" y="1008"/>
            <a:ext cx="924" cy="870"/>
          </p:xfrm>
          <a:graphic>
            <a:graphicData uri="http://schemas.openxmlformats.org/presentationml/2006/ole">
              <mc:AlternateContent xmlns:mc="http://schemas.openxmlformats.org/markup-compatibility/2006">
                <mc:Choice xmlns:v="urn:schemas-microsoft-com:vml" Requires="v">
                  <p:oleObj spid="_x0000_s2077" name="Image bitmap" r:id="rId8" imgW="1467055" imgH="1380952" progId="PBrush">
                    <p:embed/>
                  </p:oleObj>
                </mc:Choice>
                <mc:Fallback>
                  <p:oleObj name="Image bitmap" r:id="rId8" imgW="1467055" imgH="1380952" progId="PBrush">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 y="1008"/>
                          <a:ext cx="924" cy="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4" name="Object 10"/>
            <p:cNvGraphicFramePr>
              <a:graphicFrameLocks noChangeAspect="1"/>
            </p:cNvGraphicFramePr>
            <p:nvPr/>
          </p:nvGraphicFramePr>
          <p:xfrm>
            <a:off x="954" y="816"/>
            <a:ext cx="1590" cy="1284"/>
          </p:xfrm>
          <a:graphic>
            <a:graphicData uri="http://schemas.openxmlformats.org/presentationml/2006/ole">
              <mc:AlternateContent xmlns:mc="http://schemas.openxmlformats.org/markup-compatibility/2006">
                <mc:Choice xmlns:v="urn:schemas-microsoft-com:vml" Requires="v">
                  <p:oleObj spid="_x0000_s2078" name="Image bitmap" r:id="rId10" imgW="2523810" imgH="2038095" progId="PBrush">
                    <p:embed/>
                  </p:oleObj>
                </mc:Choice>
                <mc:Fallback>
                  <p:oleObj name="Image bitmap" r:id="rId10" imgW="2523810" imgH="2038095" progId="PBrush">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54" y="816"/>
                          <a:ext cx="1590" cy="1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2052" name="Object 11"/>
          <p:cNvGraphicFramePr>
            <a:graphicFrameLocks noChangeAspect="1"/>
          </p:cNvGraphicFramePr>
          <p:nvPr/>
        </p:nvGraphicFramePr>
        <p:xfrm>
          <a:off x="6324600" y="1447800"/>
          <a:ext cx="2476500" cy="1924050"/>
        </p:xfrm>
        <a:graphic>
          <a:graphicData uri="http://schemas.openxmlformats.org/presentationml/2006/ole">
            <mc:AlternateContent xmlns:mc="http://schemas.openxmlformats.org/markup-compatibility/2006">
              <mc:Choice xmlns:v="urn:schemas-microsoft-com:vml" Requires="v">
                <p:oleObj spid="_x0000_s2079" name="Image bitmap" r:id="rId12" imgW="2476190" imgH="1924319" progId="PBrush">
                  <p:embed/>
                </p:oleObj>
              </mc:Choice>
              <mc:Fallback>
                <p:oleObj name="Image bitmap" r:id="rId12" imgW="2476190" imgH="1924319" progId="PBrush">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24600" y="1447800"/>
                        <a:ext cx="2476500" cy="192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9" name="Rectangle 14"/>
          <p:cNvSpPr>
            <a:spLocks noChangeArrowheads="1"/>
          </p:cNvSpPr>
          <p:nvPr/>
        </p:nvSpPr>
        <p:spPr bwMode="auto">
          <a:xfrm>
            <a:off x="152400" y="1371600"/>
            <a:ext cx="3962400" cy="2133600"/>
          </a:xfrm>
          <a:prstGeom prst="rect">
            <a:avLst/>
          </a:prstGeom>
          <a:noFill/>
          <a:ln w="9525">
            <a:solidFill>
              <a:schemeClr val="accent2"/>
            </a:solidFill>
            <a:miter lim="800000"/>
            <a:headEnd/>
            <a:tailEnd/>
          </a:ln>
        </p:spPr>
        <p:txBody>
          <a:bodyPr wrap="none" anchor="ctr"/>
          <a:lstStyle/>
          <a:p>
            <a:endParaRPr lang="en-US"/>
          </a:p>
        </p:txBody>
      </p:sp>
      <p:sp>
        <p:nvSpPr>
          <p:cNvPr id="2060" name="Rectangle 15"/>
          <p:cNvSpPr>
            <a:spLocks noChangeArrowheads="1"/>
          </p:cNvSpPr>
          <p:nvPr/>
        </p:nvSpPr>
        <p:spPr bwMode="auto">
          <a:xfrm>
            <a:off x="4495800" y="1371600"/>
            <a:ext cx="4343400" cy="2133600"/>
          </a:xfrm>
          <a:prstGeom prst="rect">
            <a:avLst/>
          </a:prstGeom>
          <a:noFill/>
          <a:ln w="9525">
            <a:solidFill>
              <a:schemeClr val="accent2"/>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3" name="Rectangle 1026"/>
          <p:cNvSpPr>
            <a:spLocks noGrp="1" noChangeArrowheads="1"/>
          </p:cNvSpPr>
          <p:nvPr>
            <p:ph type="body" idx="1"/>
          </p:nvPr>
        </p:nvSpPr>
        <p:spPr>
          <a:xfrm>
            <a:off x="304800" y="4953000"/>
            <a:ext cx="8382000" cy="1219200"/>
          </a:xfrm>
        </p:spPr>
        <p:txBody>
          <a:bodyPr/>
          <a:lstStyle/>
          <a:p>
            <a:pPr marL="0" indent="0" eaLnBrk="1" hangingPunct="1"/>
            <a:r>
              <a:rPr lang="en-GB" sz="2800" b="1" smtClean="0">
                <a:cs typeface="Times New Roman" pitchFamily="18" charset="0"/>
              </a:rPr>
              <a:t>M</a:t>
            </a:r>
            <a:r>
              <a:rPr lang="en-GB" sz="2800" b="1" baseline="-30000" smtClean="0">
                <a:cs typeface="Times New Roman" pitchFamily="18" charset="0"/>
              </a:rPr>
              <a:t>1</a:t>
            </a:r>
            <a:r>
              <a:rPr lang="en-GB" sz="2800" smtClean="0">
                <a:cs typeface="Times New Roman" pitchFamily="18" charset="0"/>
              </a:rPr>
              <a:t> =</a:t>
            </a:r>
            <a:r>
              <a:rPr lang="fr-FR" sz="2800" smtClean="0">
                <a:cs typeface="Times New Roman" pitchFamily="18" charset="0"/>
              </a:rPr>
              <a:t>		</a:t>
            </a:r>
            <a:r>
              <a:rPr lang="en-GB" sz="2800" smtClean="0">
                <a:cs typeface="Times New Roman" pitchFamily="18" charset="0"/>
              </a:rPr>
              <a:t> </a:t>
            </a:r>
            <a:r>
              <a:rPr lang="en-GB" sz="2800" b="1" smtClean="0">
                <a:cs typeface="Times New Roman" pitchFamily="18" charset="0"/>
              </a:rPr>
              <a:t>M</a:t>
            </a:r>
            <a:r>
              <a:rPr lang="fr-FR" sz="2800" b="1" baseline="-25000" smtClean="0">
                <a:cs typeface="Times New Roman" pitchFamily="18" charset="0"/>
              </a:rPr>
              <a:t>2</a:t>
            </a:r>
            <a:r>
              <a:rPr lang="en-GB" sz="2800" smtClean="0">
                <a:cs typeface="Times New Roman" pitchFamily="18" charset="0"/>
              </a:rPr>
              <a:t> = </a:t>
            </a:r>
          </a:p>
          <a:p>
            <a:pPr marL="0" indent="0" eaLnBrk="1" hangingPunct="1">
              <a:buFontTx/>
              <a:buNone/>
            </a:pPr>
            <a:r>
              <a:rPr lang="en-GB" sz="2000" smtClean="0">
                <a:cs typeface="Times New Roman" pitchFamily="18" charset="0"/>
              </a:rPr>
              <a:t>where the </a:t>
            </a:r>
            <a:r>
              <a:rPr lang="en-GB" sz="2000" i="1" smtClean="0">
                <a:cs typeface="Times New Roman" pitchFamily="18" charset="0"/>
              </a:rPr>
              <a:t>vertex degree</a:t>
            </a:r>
            <a:r>
              <a:rPr lang="en-GB" sz="2000" smtClean="0">
                <a:latin typeface="Symbol" pitchFamily="18" charset="2"/>
                <a:cs typeface="Times New Roman" pitchFamily="18" charset="0"/>
              </a:rPr>
              <a:t>  </a:t>
            </a:r>
            <a:r>
              <a:rPr lang="en-GB" sz="2000" b="1" smtClean="0">
                <a:solidFill>
                  <a:srgbClr val="993300"/>
                </a:solidFill>
                <a:latin typeface="Symbol" pitchFamily="18" charset="2"/>
                <a:cs typeface="Times New Roman" pitchFamily="18" charset="0"/>
              </a:rPr>
              <a:t>d</a:t>
            </a:r>
            <a:r>
              <a:rPr lang="en-GB" sz="2000" b="1" baseline="-30000" smtClean="0">
                <a:solidFill>
                  <a:srgbClr val="993300"/>
                </a:solidFill>
                <a:latin typeface="Symbol" pitchFamily="18" charset="2"/>
                <a:cs typeface="Times New Roman" pitchFamily="18" charset="0"/>
              </a:rPr>
              <a:t>i </a:t>
            </a:r>
            <a:r>
              <a:rPr lang="en-GB" sz="2000" smtClean="0">
                <a:latin typeface="Symbol" pitchFamily="18" charset="2"/>
                <a:cs typeface="Times New Roman" pitchFamily="18" charset="0"/>
              </a:rPr>
              <a:t> </a:t>
            </a:r>
            <a:r>
              <a:rPr lang="en-GB" sz="2000" smtClean="0">
                <a:cs typeface="Times New Roman" pitchFamily="18" charset="0"/>
              </a:rPr>
              <a:t>is a number of </a:t>
            </a:r>
            <a:r>
              <a:rPr lang="en-GB" sz="2000" smtClean="0">
                <a:latin typeface="Symbol" pitchFamily="18" charset="2"/>
                <a:cs typeface="Times New Roman" pitchFamily="18" charset="0"/>
              </a:rPr>
              <a:t>s</a:t>
            </a:r>
            <a:r>
              <a:rPr lang="en-GB" sz="2000" smtClean="0">
                <a:cs typeface="Times New Roman" pitchFamily="18" charset="0"/>
              </a:rPr>
              <a:t> bonds involving atom </a:t>
            </a:r>
            <a:r>
              <a:rPr lang="en-GB" sz="2000" i="1" smtClean="0">
                <a:cs typeface="Times New Roman" pitchFamily="18" charset="0"/>
              </a:rPr>
              <a:t>i</a:t>
            </a:r>
            <a:r>
              <a:rPr lang="en-GB" sz="2000" smtClean="0">
                <a:cs typeface="Times New Roman" pitchFamily="18" charset="0"/>
              </a:rPr>
              <a:t> excluding bonds to H atoms.  </a:t>
            </a:r>
          </a:p>
        </p:txBody>
      </p:sp>
      <p:sp>
        <p:nvSpPr>
          <p:cNvPr id="3084" name="Rectangle 1027"/>
          <p:cNvSpPr>
            <a:spLocks noGrp="1" noChangeArrowheads="1"/>
          </p:cNvSpPr>
          <p:nvPr>
            <p:ph type="title"/>
          </p:nvPr>
        </p:nvSpPr>
        <p:spPr>
          <a:xfrm>
            <a:off x="762000" y="304800"/>
            <a:ext cx="8153400" cy="457200"/>
          </a:xfrm>
        </p:spPr>
        <p:txBody>
          <a:bodyPr/>
          <a:lstStyle/>
          <a:p>
            <a:pPr algn="l" eaLnBrk="1" hangingPunct="1"/>
            <a:r>
              <a:rPr lang="en-GB" sz="2800" smtClean="0">
                <a:solidFill>
                  <a:schemeClr val="accent2"/>
                </a:solidFill>
                <a:cs typeface="Times New Roman" pitchFamily="18" charset="0"/>
              </a:rPr>
              <a:t>TI based on the adjacency matrix</a:t>
            </a:r>
            <a:r>
              <a:rPr lang="fr-FR" sz="2800" smtClean="0">
                <a:solidFill>
                  <a:schemeClr val="accent2"/>
                </a:solidFill>
                <a:cs typeface="Times New Roman" pitchFamily="18" charset="0"/>
              </a:rPr>
              <a:t> :</a:t>
            </a:r>
            <a:br>
              <a:rPr lang="fr-FR" sz="2800" smtClean="0">
                <a:solidFill>
                  <a:schemeClr val="accent2"/>
                </a:solidFill>
                <a:cs typeface="Times New Roman" pitchFamily="18" charset="0"/>
              </a:rPr>
            </a:br>
            <a:r>
              <a:rPr lang="fr-FR" sz="2800" smtClean="0">
                <a:solidFill>
                  <a:schemeClr val="accent2"/>
                </a:solidFill>
                <a:cs typeface="Times New Roman" pitchFamily="18" charset="0"/>
              </a:rPr>
              <a:t>		 		</a:t>
            </a:r>
            <a:r>
              <a:rPr lang="en-GB" sz="2800" b="1" smtClean="0">
                <a:cs typeface="Times New Roman" pitchFamily="18" charset="0"/>
              </a:rPr>
              <a:t>Zagreb group indices</a:t>
            </a:r>
            <a:r>
              <a:rPr lang="en-GB" sz="4000" smtClean="0">
                <a:cs typeface="Times New Roman" pitchFamily="18" charset="0"/>
              </a:rPr>
              <a:t> </a:t>
            </a:r>
          </a:p>
        </p:txBody>
      </p:sp>
      <p:sp>
        <p:nvSpPr>
          <p:cNvPr id="3085" name="Rectangle 1028"/>
          <p:cNvSpPr>
            <a:spLocks noChangeArrowheads="1"/>
          </p:cNvSpPr>
          <p:nvPr/>
        </p:nvSpPr>
        <p:spPr bwMode="auto">
          <a:xfrm>
            <a:off x="4376738" y="3205163"/>
            <a:ext cx="9144000" cy="0"/>
          </a:xfrm>
          <a:prstGeom prst="rect">
            <a:avLst/>
          </a:prstGeom>
          <a:noFill/>
          <a:ln w="9525">
            <a:noFill/>
            <a:miter lim="800000"/>
            <a:headEnd/>
            <a:tailEnd/>
          </a:ln>
        </p:spPr>
        <p:txBody>
          <a:bodyPr>
            <a:spAutoFit/>
          </a:bodyPr>
          <a:lstStyle/>
          <a:p>
            <a:endParaRPr lang="en-US"/>
          </a:p>
        </p:txBody>
      </p:sp>
      <p:sp>
        <p:nvSpPr>
          <p:cNvPr id="3086" name="Rectangle 1036"/>
          <p:cNvSpPr>
            <a:spLocks noChangeArrowheads="1"/>
          </p:cNvSpPr>
          <p:nvPr/>
        </p:nvSpPr>
        <p:spPr bwMode="auto">
          <a:xfrm>
            <a:off x="4381500" y="3214688"/>
            <a:ext cx="9144000" cy="0"/>
          </a:xfrm>
          <a:prstGeom prst="rect">
            <a:avLst/>
          </a:prstGeom>
          <a:noFill/>
          <a:ln w="9525">
            <a:noFill/>
            <a:miter lim="800000"/>
            <a:headEnd/>
            <a:tailEnd/>
          </a:ln>
        </p:spPr>
        <p:txBody>
          <a:bodyPr>
            <a:spAutoFit/>
          </a:bodyPr>
          <a:lstStyle/>
          <a:p>
            <a:endParaRPr lang="en-US"/>
          </a:p>
        </p:txBody>
      </p:sp>
      <p:graphicFrame>
        <p:nvGraphicFramePr>
          <p:cNvPr id="3074" name="Object 1037"/>
          <p:cNvGraphicFramePr>
            <a:graphicFrameLocks noChangeAspect="1"/>
          </p:cNvGraphicFramePr>
          <p:nvPr/>
        </p:nvGraphicFramePr>
        <p:xfrm>
          <a:off x="1295400" y="4800600"/>
          <a:ext cx="746125" cy="838200"/>
        </p:xfrm>
        <a:graphic>
          <a:graphicData uri="http://schemas.openxmlformats.org/presentationml/2006/ole">
            <mc:AlternateContent xmlns:mc="http://schemas.openxmlformats.org/markup-compatibility/2006">
              <mc:Choice xmlns:v="urn:schemas-microsoft-com:vml" Requires="v">
                <p:oleObj spid="_x0000_s3119" r:id="rId4" imgW="380835" imgH="431613" progId="">
                  <p:embed/>
                </p:oleObj>
              </mc:Choice>
              <mc:Fallback>
                <p:oleObj r:id="rId4" imgW="380835" imgH="431613" progId="">
                  <p:embed/>
                  <p:pic>
                    <p:nvPicPr>
                      <p:cNvPr id="0" name="Object 10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4800600"/>
                        <a:ext cx="746125"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7" name="Rectangle 1038"/>
          <p:cNvSpPr>
            <a:spLocks noChangeArrowheads="1"/>
          </p:cNvSpPr>
          <p:nvPr/>
        </p:nvSpPr>
        <p:spPr bwMode="auto">
          <a:xfrm>
            <a:off x="4291013" y="3214688"/>
            <a:ext cx="9144000" cy="0"/>
          </a:xfrm>
          <a:prstGeom prst="rect">
            <a:avLst/>
          </a:prstGeom>
          <a:noFill/>
          <a:ln w="9525">
            <a:noFill/>
            <a:miter lim="800000"/>
            <a:headEnd/>
            <a:tailEnd/>
          </a:ln>
        </p:spPr>
        <p:txBody>
          <a:bodyPr>
            <a:spAutoFit/>
          </a:bodyPr>
          <a:lstStyle/>
          <a:p>
            <a:endParaRPr lang="en-US"/>
          </a:p>
        </p:txBody>
      </p:sp>
      <p:graphicFrame>
        <p:nvGraphicFramePr>
          <p:cNvPr id="3075" name="Object 1039"/>
          <p:cNvGraphicFramePr>
            <a:graphicFrameLocks noChangeAspect="1"/>
          </p:cNvGraphicFramePr>
          <p:nvPr/>
        </p:nvGraphicFramePr>
        <p:xfrm>
          <a:off x="3048000" y="4800600"/>
          <a:ext cx="1100138" cy="838200"/>
        </p:xfrm>
        <a:graphic>
          <a:graphicData uri="http://schemas.openxmlformats.org/presentationml/2006/ole">
            <mc:AlternateContent xmlns:mc="http://schemas.openxmlformats.org/markup-compatibility/2006">
              <mc:Choice xmlns:v="urn:schemas-microsoft-com:vml" Requires="v">
                <p:oleObj spid="_x0000_s3120" r:id="rId6" imgW="558558" imgH="431613" progId="">
                  <p:embed/>
                </p:oleObj>
              </mc:Choice>
              <mc:Fallback>
                <p:oleObj r:id="rId6" imgW="558558" imgH="431613" progId="">
                  <p:embed/>
                  <p:pic>
                    <p:nvPicPr>
                      <p:cNvPr id="0" name="Object 103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4800600"/>
                        <a:ext cx="1100138"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088" name="Group 1046"/>
          <p:cNvGrpSpPr>
            <a:grpSpLocks/>
          </p:cNvGrpSpPr>
          <p:nvPr/>
        </p:nvGrpSpPr>
        <p:grpSpPr bwMode="auto">
          <a:xfrm>
            <a:off x="57150" y="990600"/>
            <a:ext cx="8782050" cy="3581400"/>
            <a:chOff x="36" y="816"/>
            <a:chExt cx="5532" cy="2256"/>
          </a:xfrm>
        </p:grpSpPr>
        <p:graphicFrame>
          <p:nvGraphicFramePr>
            <p:cNvPr id="3076" name="Object 1029"/>
            <p:cNvGraphicFramePr>
              <a:graphicFrameLocks noChangeAspect="1"/>
            </p:cNvGraphicFramePr>
            <p:nvPr/>
          </p:nvGraphicFramePr>
          <p:xfrm>
            <a:off x="2832" y="1152"/>
            <a:ext cx="1104" cy="714"/>
          </p:xfrm>
          <a:graphic>
            <a:graphicData uri="http://schemas.openxmlformats.org/presentationml/2006/ole">
              <mc:AlternateContent xmlns:mc="http://schemas.openxmlformats.org/markup-compatibility/2006">
                <mc:Choice xmlns:v="urn:schemas-microsoft-com:vml" Requires="v">
                  <p:oleObj spid="_x0000_s3121" name="Image bitmap" r:id="rId8" imgW="1752381" imgH="1133633" progId="PBrush">
                    <p:embed/>
                  </p:oleObj>
                </mc:Choice>
                <mc:Fallback>
                  <p:oleObj name="Image bitmap" r:id="rId8" imgW="1752381" imgH="1133633" progId="PBrush">
                    <p:embed/>
                    <p:pic>
                      <p:nvPicPr>
                        <p:cNvPr id="0" name="Object 10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32" y="1152"/>
                          <a:ext cx="1104" cy="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090" name="Group 1030"/>
            <p:cNvGrpSpPr>
              <a:grpSpLocks/>
            </p:cNvGrpSpPr>
            <p:nvPr/>
          </p:nvGrpSpPr>
          <p:grpSpPr bwMode="auto">
            <a:xfrm>
              <a:off x="36" y="816"/>
              <a:ext cx="2508" cy="1284"/>
              <a:chOff x="36" y="816"/>
              <a:chExt cx="2508" cy="1284"/>
            </a:xfrm>
          </p:grpSpPr>
          <p:graphicFrame>
            <p:nvGraphicFramePr>
              <p:cNvPr id="3081" name="Object 1031"/>
              <p:cNvGraphicFramePr>
                <a:graphicFrameLocks noChangeAspect="1"/>
              </p:cNvGraphicFramePr>
              <p:nvPr/>
            </p:nvGraphicFramePr>
            <p:xfrm>
              <a:off x="36" y="1008"/>
              <a:ext cx="924" cy="870"/>
            </p:xfrm>
            <a:graphic>
              <a:graphicData uri="http://schemas.openxmlformats.org/presentationml/2006/ole">
                <mc:AlternateContent xmlns:mc="http://schemas.openxmlformats.org/markup-compatibility/2006">
                  <mc:Choice xmlns:v="urn:schemas-microsoft-com:vml" Requires="v">
                    <p:oleObj spid="_x0000_s3122" name="Image bitmap" r:id="rId10" imgW="1467055" imgH="1380952" progId="PBrush">
                      <p:embed/>
                    </p:oleObj>
                  </mc:Choice>
                  <mc:Fallback>
                    <p:oleObj name="Image bitmap" r:id="rId10" imgW="1467055" imgH="1380952" progId="PBrush">
                      <p:embed/>
                      <p:pic>
                        <p:nvPicPr>
                          <p:cNvPr id="0" name="Object 10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 y="1008"/>
                            <a:ext cx="924" cy="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82" name="Object 1032"/>
              <p:cNvGraphicFramePr>
                <a:graphicFrameLocks noChangeAspect="1"/>
              </p:cNvGraphicFramePr>
              <p:nvPr/>
            </p:nvGraphicFramePr>
            <p:xfrm>
              <a:off x="954" y="816"/>
              <a:ext cx="1590" cy="1284"/>
            </p:xfrm>
            <a:graphic>
              <a:graphicData uri="http://schemas.openxmlformats.org/presentationml/2006/ole">
                <mc:AlternateContent xmlns:mc="http://schemas.openxmlformats.org/markup-compatibility/2006">
                  <mc:Choice xmlns:v="urn:schemas-microsoft-com:vml" Requires="v">
                    <p:oleObj spid="_x0000_s3123" name="Image bitmap" r:id="rId12" imgW="2523810" imgH="2038095" progId="PBrush">
                      <p:embed/>
                    </p:oleObj>
                  </mc:Choice>
                  <mc:Fallback>
                    <p:oleObj name="Image bitmap" r:id="rId12" imgW="2523810" imgH="2038095" progId="PBrush">
                      <p:embed/>
                      <p:pic>
                        <p:nvPicPr>
                          <p:cNvPr id="0" name="Object 10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4" y="816"/>
                            <a:ext cx="1590" cy="1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3077" name="Object 1033"/>
            <p:cNvGraphicFramePr>
              <a:graphicFrameLocks noChangeAspect="1"/>
            </p:cNvGraphicFramePr>
            <p:nvPr/>
          </p:nvGraphicFramePr>
          <p:xfrm>
            <a:off x="3984" y="912"/>
            <a:ext cx="1560" cy="1212"/>
          </p:xfrm>
          <a:graphic>
            <a:graphicData uri="http://schemas.openxmlformats.org/presentationml/2006/ole">
              <mc:AlternateContent xmlns:mc="http://schemas.openxmlformats.org/markup-compatibility/2006">
                <mc:Choice xmlns:v="urn:schemas-microsoft-com:vml" Requires="v">
                  <p:oleObj spid="_x0000_s3124" name="Image bitmap" r:id="rId14" imgW="2476190" imgH="1924319" progId="PBrush">
                    <p:embed/>
                  </p:oleObj>
                </mc:Choice>
                <mc:Fallback>
                  <p:oleObj name="Image bitmap" r:id="rId14" imgW="2476190" imgH="1924319" progId="PBrush">
                    <p:embed/>
                    <p:pic>
                      <p:nvPicPr>
                        <p:cNvPr id="0" name="Object 103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84" y="912"/>
                          <a:ext cx="1560" cy="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1" name="Rectangle 1034"/>
            <p:cNvSpPr>
              <a:spLocks noChangeArrowheads="1"/>
            </p:cNvSpPr>
            <p:nvPr/>
          </p:nvSpPr>
          <p:spPr bwMode="auto">
            <a:xfrm>
              <a:off x="96" y="864"/>
              <a:ext cx="2496" cy="2208"/>
            </a:xfrm>
            <a:prstGeom prst="rect">
              <a:avLst/>
            </a:prstGeom>
            <a:noFill/>
            <a:ln w="9525">
              <a:solidFill>
                <a:schemeClr val="accent2"/>
              </a:solidFill>
              <a:miter lim="800000"/>
              <a:headEnd/>
              <a:tailEnd/>
            </a:ln>
          </p:spPr>
          <p:txBody>
            <a:bodyPr wrap="none" anchor="ctr"/>
            <a:lstStyle/>
            <a:p>
              <a:endParaRPr lang="en-US"/>
            </a:p>
          </p:txBody>
        </p:sp>
        <p:sp>
          <p:nvSpPr>
            <p:cNvPr id="3092" name="Rectangle 1035"/>
            <p:cNvSpPr>
              <a:spLocks noChangeArrowheads="1"/>
            </p:cNvSpPr>
            <p:nvPr/>
          </p:nvSpPr>
          <p:spPr bwMode="auto">
            <a:xfrm>
              <a:off x="2832" y="864"/>
              <a:ext cx="2736" cy="2208"/>
            </a:xfrm>
            <a:prstGeom prst="rect">
              <a:avLst/>
            </a:prstGeom>
            <a:noFill/>
            <a:ln w="9525">
              <a:solidFill>
                <a:schemeClr val="accent2"/>
              </a:solidFill>
              <a:miter lim="800000"/>
              <a:headEnd/>
              <a:tailEnd/>
            </a:ln>
          </p:spPr>
          <p:txBody>
            <a:bodyPr wrap="none" anchor="ctr"/>
            <a:lstStyle/>
            <a:p>
              <a:endParaRPr lang="en-US"/>
            </a:p>
          </p:txBody>
        </p:sp>
        <p:graphicFrame>
          <p:nvGraphicFramePr>
            <p:cNvPr id="3078" name="Object 1040"/>
            <p:cNvGraphicFramePr>
              <a:graphicFrameLocks noChangeAspect="1"/>
            </p:cNvGraphicFramePr>
            <p:nvPr/>
          </p:nvGraphicFramePr>
          <p:xfrm>
            <a:off x="192" y="2256"/>
            <a:ext cx="816" cy="785"/>
          </p:xfrm>
          <a:graphic>
            <a:graphicData uri="http://schemas.openxmlformats.org/presentationml/2006/ole">
              <mc:AlternateContent xmlns:mc="http://schemas.openxmlformats.org/markup-compatibility/2006">
                <mc:Choice xmlns:v="urn:schemas-microsoft-com:vml" Requires="v">
                  <p:oleObj spid="_x0000_s3125" name="Image bitmap" r:id="rId16" imgW="1752381" imgH="1685714" progId="PBrush">
                    <p:embed/>
                  </p:oleObj>
                </mc:Choice>
                <mc:Fallback>
                  <p:oleObj name="Image bitmap" r:id="rId16" imgW="1752381" imgH="1685714" progId="PBrush">
                    <p:embed/>
                    <p:pic>
                      <p:nvPicPr>
                        <p:cNvPr id="0" name="Object 104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2" y="2256"/>
                          <a:ext cx="816" cy="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9" name="Object 1041"/>
            <p:cNvGraphicFramePr>
              <a:graphicFrameLocks noChangeAspect="1"/>
            </p:cNvGraphicFramePr>
            <p:nvPr/>
          </p:nvGraphicFramePr>
          <p:xfrm>
            <a:off x="2928" y="2304"/>
            <a:ext cx="1152" cy="693"/>
          </p:xfrm>
          <a:graphic>
            <a:graphicData uri="http://schemas.openxmlformats.org/presentationml/2006/ole">
              <mc:AlternateContent xmlns:mc="http://schemas.openxmlformats.org/markup-compatibility/2006">
                <mc:Choice xmlns:v="urn:schemas-microsoft-com:vml" Requires="v">
                  <p:oleObj spid="_x0000_s3126" name="Image bitmap" r:id="rId18" imgW="2438095" imgH="1467055" progId="PBrush">
                    <p:embed/>
                  </p:oleObj>
                </mc:Choice>
                <mc:Fallback>
                  <p:oleObj name="Image bitmap" r:id="rId18" imgW="2438095" imgH="1467055" progId="PBrush">
                    <p:embed/>
                    <p:pic>
                      <p:nvPicPr>
                        <p:cNvPr id="0" name="Object 104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28" y="2304"/>
                          <a:ext cx="1152" cy="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3" name="AutoShape 1043"/>
            <p:cNvSpPr>
              <a:spLocks noChangeArrowheads="1"/>
            </p:cNvSpPr>
            <p:nvPr/>
          </p:nvSpPr>
          <p:spPr bwMode="auto">
            <a:xfrm rot="-10637926">
              <a:off x="1200" y="2256"/>
              <a:ext cx="384" cy="3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31 w 21600"/>
                <a:gd name="T13" fmla="*/ 2893 h 21600"/>
                <a:gd name="T14" fmla="*/ 18225 w 21600"/>
                <a:gd name="T15" fmla="*/ 9257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US"/>
            </a:p>
          </p:txBody>
        </p:sp>
        <p:sp>
          <p:nvSpPr>
            <p:cNvPr id="3094" name="AutoShape 1044"/>
            <p:cNvSpPr>
              <a:spLocks noChangeArrowheads="1"/>
            </p:cNvSpPr>
            <p:nvPr/>
          </p:nvSpPr>
          <p:spPr bwMode="auto">
            <a:xfrm rot="-10637926">
              <a:off x="4272" y="2256"/>
              <a:ext cx="384" cy="336"/>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31 w 21600"/>
                <a:gd name="T13" fmla="*/ 2893 h 21600"/>
                <a:gd name="T14" fmla="*/ 18225 w 21600"/>
                <a:gd name="T15" fmla="*/ 9257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9525">
              <a:solidFill>
                <a:schemeClr val="tx1"/>
              </a:solidFill>
              <a:miter lim="800000"/>
              <a:headEnd/>
              <a:tailEnd/>
            </a:ln>
          </p:spPr>
          <p:txBody>
            <a:bodyPr wrap="none" anchor="ctr"/>
            <a:lstStyle/>
            <a:p>
              <a:endParaRPr lang="en-US"/>
            </a:p>
          </p:txBody>
        </p:sp>
        <p:graphicFrame>
          <p:nvGraphicFramePr>
            <p:cNvPr id="3080" name="Object 1045"/>
            <p:cNvGraphicFramePr>
              <a:graphicFrameLocks noChangeAspect="1"/>
            </p:cNvGraphicFramePr>
            <p:nvPr/>
          </p:nvGraphicFramePr>
          <p:xfrm>
            <a:off x="2928" y="2304"/>
            <a:ext cx="1152" cy="693"/>
          </p:xfrm>
          <a:graphic>
            <a:graphicData uri="http://schemas.openxmlformats.org/presentationml/2006/ole">
              <mc:AlternateContent xmlns:mc="http://schemas.openxmlformats.org/markup-compatibility/2006">
                <mc:Choice xmlns:v="urn:schemas-microsoft-com:vml" Requires="v">
                  <p:oleObj spid="_x0000_s3127" name="Image bitmap" r:id="rId20" imgW="2438095" imgH="1467055" progId="PBrush">
                    <p:embed/>
                  </p:oleObj>
                </mc:Choice>
                <mc:Fallback>
                  <p:oleObj name="Image bitmap" r:id="rId20" imgW="2438095" imgH="1467055" progId="PBrush">
                    <p:embed/>
                    <p:pic>
                      <p:nvPicPr>
                        <p:cNvPr id="0" name="Object 104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28" y="2304"/>
                          <a:ext cx="1152" cy="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3089" name="Text Box 1047"/>
          <p:cNvSpPr txBox="1">
            <a:spLocks noChangeArrowheads="1"/>
          </p:cNvSpPr>
          <p:nvPr/>
        </p:nvSpPr>
        <p:spPr bwMode="auto">
          <a:xfrm>
            <a:off x="609600" y="6248400"/>
            <a:ext cx="7312025" cy="396875"/>
          </a:xfrm>
          <a:prstGeom prst="rect">
            <a:avLst/>
          </a:prstGeom>
          <a:noFill/>
          <a:ln w="9525">
            <a:noFill/>
            <a:miter lim="800000"/>
            <a:headEnd/>
            <a:tailEnd/>
          </a:ln>
        </p:spPr>
        <p:txBody>
          <a:bodyPr wrap="none">
            <a:spAutoFit/>
          </a:bodyPr>
          <a:lstStyle/>
          <a:p>
            <a:r>
              <a:rPr lang="en-GB" sz="2000" b="1">
                <a:solidFill>
                  <a:srgbClr val="800000"/>
                </a:solidFill>
                <a:cs typeface="Times New Roman" pitchFamily="18" charset="0"/>
              </a:rPr>
              <a:t> Zagreb group indices were introduced to characterize branching</a:t>
            </a:r>
            <a:r>
              <a:rPr lang="en-GB" sz="2000" b="1">
                <a:solidFill>
                  <a:srgbClr val="800000"/>
                </a:solidFill>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2"/>
          <p:cNvSpPr>
            <a:spLocks noChangeArrowheads="1"/>
          </p:cNvSpPr>
          <p:nvPr/>
        </p:nvSpPr>
        <p:spPr bwMode="auto">
          <a:xfrm>
            <a:off x="2286000" y="1228725"/>
            <a:ext cx="4038600" cy="1123950"/>
          </a:xfrm>
          <a:prstGeom prst="rect">
            <a:avLst/>
          </a:prstGeom>
          <a:noFill/>
          <a:ln w="9525">
            <a:noFill/>
            <a:miter lim="800000"/>
            <a:headEnd/>
            <a:tailEnd/>
          </a:ln>
        </p:spPr>
        <p:txBody>
          <a:bodyPr/>
          <a:lstStyle/>
          <a:p>
            <a:pPr>
              <a:lnSpc>
                <a:spcPct val="90000"/>
              </a:lnSpc>
              <a:spcBef>
                <a:spcPct val="20000"/>
              </a:spcBef>
            </a:pPr>
            <a:r>
              <a:rPr lang="en-GB" sz="2800" b="1">
                <a:solidFill>
                  <a:srgbClr val="000099"/>
                </a:solidFill>
                <a:cs typeface="Times New Roman" pitchFamily="18" charset="0"/>
              </a:rPr>
              <a:t>M</a:t>
            </a:r>
            <a:r>
              <a:rPr lang="en-GB" sz="2800" b="1" baseline="-30000">
                <a:solidFill>
                  <a:srgbClr val="000099"/>
                </a:solidFill>
                <a:cs typeface="Times New Roman" pitchFamily="18" charset="0"/>
              </a:rPr>
              <a:t>1</a:t>
            </a:r>
            <a:r>
              <a:rPr lang="en-GB" sz="2800">
                <a:cs typeface="Times New Roman" pitchFamily="18" charset="0"/>
              </a:rPr>
              <a:t> =</a:t>
            </a:r>
            <a:r>
              <a:rPr lang="fr-FR" sz="2800">
                <a:cs typeface="Times New Roman" pitchFamily="18" charset="0"/>
              </a:rPr>
              <a:t>		</a:t>
            </a:r>
            <a:r>
              <a:rPr lang="en-GB" sz="2800">
                <a:cs typeface="Times New Roman" pitchFamily="18" charset="0"/>
              </a:rPr>
              <a:t> </a:t>
            </a:r>
            <a:r>
              <a:rPr lang="en-GB" sz="2800" b="1">
                <a:solidFill>
                  <a:srgbClr val="000099"/>
                </a:solidFill>
                <a:cs typeface="Times New Roman" pitchFamily="18" charset="0"/>
              </a:rPr>
              <a:t>M</a:t>
            </a:r>
            <a:r>
              <a:rPr lang="fr-FR" sz="2800" b="1" baseline="-25000">
                <a:solidFill>
                  <a:srgbClr val="000099"/>
                </a:solidFill>
                <a:cs typeface="Times New Roman" pitchFamily="18" charset="0"/>
              </a:rPr>
              <a:t>2</a:t>
            </a:r>
            <a:r>
              <a:rPr lang="en-GB" sz="2800">
                <a:cs typeface="Times New Roman" pitchFamily="18" charset="0"/>
              </a:rPr>
              <a:t> = </a:t>
            </a:r>
          </a:p>
        </p:txBody>
      </p:sp>
      <p:sp>
        <p:nvSpPr>
          <p:cNvPr id="4104" name="Rectangle 3"/>
          <p:cNvSpPr>
            <a:spLocks noChangeArrowheads="1"/>
          </p:cNvSpPr>
          <p:nvPr/>
        </p:nvSpPr>
        <p:spPr bwMode="auto">
          <a:xfrm>
            <a:off x="152400" y="298450"/>
            <a:ext cx="8839200" cy="450850"/>
          </a:xfrm>
          <a:prstGeom prst="rect">
            <a:avLst/>
          </a:prstGeom>
          <a:noFill/>
          <a:ln w="9525">
            <a:noFill/>
            <a:miter lim="800000"/>
            <a:headEnd/>
            <a:tailEnd/>
          </a:ln>
        </p:spPr>
        <p:txBody>
          <a:bodyPr anchor="ctr"/>
          <a:lstStyle/>
          <a:p>
            <a:r>
              <a:rPr lang="en-GB" sz="2800" b="1">
                <a:solidFill>
                  <a:srgbClr val="000099"/>
                </a:solidFill>
                <a:cs typeface="Times New Roman" pitchFamily="18" charset="0"/>
              </a:rPr>
              <a:t>Zagreb group indices</a:t>
            </a:r>
            <a:r>
              <a:rPr lang="en-GB" sz="4000">
                <a:solidFill>
                  <a:srgbClr val="000099"/>
                </a:solidFill>
                <a:cs typeface="Times New Roman" pitchFamily="18" charset="0"/>
              </a:rPr>
              <a:t> </a:t>
            </a:r>
          </a:p>
        </p:txBody>
      </p:sp>
      <p:graphicFrame>
        <p:nvGraphicFramePr>
          <p:cNvPr id="4098" name="Object 1024"/>
          <p:cNvGraphicFramePr>
            <a:graphicFrameLocks noChangeAspect="1"/>
          </p:cNvGraphicFramePr>
          <p:nvPr/>
        </p:nvGraphicFramePr>
        <p:xfrm>
          <a:off x="3276600" y="1066800"/>
          <a:ext cx="746125" cy="838200"/>
        </p:xfrm>
        <a:graphic>
          <a:graphicData uri="http://schemas.openxmlformats.org/presentationml/2006/ole">
            <mc:AlternateContent xmlns:mc="http://schemas.openxmlformats.org/markup-compatibility/2006">
              <mc:Choice xmlns:v="urn:schemas-microsoft-com:vml" Requires="v">
                <p:oleObj spid="_x0000_s4123" r:id="rId4" imgW="380835" imgH="431613" progId="">
                  <p:embed/>
                </p:oleObj>
              </mc:Choice>
              <mc:Fallback>
                <p:oleObj r:id="rId4" imgW="380835" imgH="431613" progId="">
                  <p:embed/>
                  <p:pic>
                    <p:nvPicPr>
                      <p:cNvPr id="0" name="Object 1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1066800"/>
                        <a:ext cx="746125"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1025"/>
          <p:cNvGraphicFramePr>
            <a:graphicFrameLocks noChangeAspect="1"/>
          </p:cNvGraphicFramePr>
          <p:nvPr/>
        </p:nvGraphicFramePr>
        <p:xfrm>
          <a:off x="5029200" y="1066800"/>
          <a:ext cx="1101725" cy="838200"/>
        </p:xfrm>
        <a:graphic>
          <a:graphicData uri="http://schemas.openxmlformats.org/presentationml/2006/ole">
            <mc:AlternateContent xmlns:mc="http://schemas.openxmlformats.org/markup-compatibility/2006">
              <mc:Choice xmlns:v="urn:schemas-microsoft-com:vml" Requires="v">
                <p:oleObj spid="_x0000_s4124" r:id="rId6" imgW="558558" imgH="431613" progId="">
                  <p:embed/>
                </p:oleObj>
              </mc:Choice>
              <mc:Fallback>
                <p:oleObj r:id="rId6" imgW="558558" imgH="431613" progId="">
                  <p:embed/>
                  <p:pic>
                    <p:nvPicPr>
                      <p:cNvPr id="0" name="Object 10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29200" y="1066800"/>
                        <a:ext cx="1101725"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 name="Object 1026"/>
          <p:cNvGraphicFramePr>
            <a:graphicFrameLocks noChangeAspect="1"/>
          </p:cNvGraphicFramePr>
          <p:nvPr/>
        </p:nvGraphicFramePr>
        <p:xfrm>
          <a:off x="1219200" y="1828800"/>
          <a:ext cx="1295400" cy="1247775"/>
        </p:xfrm>
        <a:graphic>
          <a:graphicData uri="http://schemas.openxmlformats.org/presentationml/2006/ole">
            <mc:AlternateContent xmlns:mc="http://schemas.openxmlformats.org/markup-compatibility/2006">
              <mc:Choice xmlns:v="urn:schemas-microsoft-com:vml" Requires="v">
                <p:oleObj spid="_x0000_s4125" name="Image bitmap" r:id="rId8" imgW="1752381" imgH="1685714" progId="PBrush">
                  <p:embed/>
                </p:oleObj>
              </mc:Choice>
              <mc:Fallback>
                <p:oleObj name="Image bitmap" r:id="rId8" imgW="1752381" imgH="1685714" progId="PBrush">
                  <p:embed/>
                  <p:pic>
                    <p:nvPicPr>
                      <p:cNvPr id="0" name="Object 10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1828800"/>
                        <a:ext cx="12954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1027"/>
          <p:cNvGraphicFramePr>
            <a:graphicFrameLocks noChangeAspect="1"/>
          </p:cNvGraphicFramePr>
          <p:nvPr/>
        </p:nvGraphicFramePr>
        <p:xfrm>
          <a:off x="5210175" y="1903413"/>
          <a:ext cx="1828800" cy="1101725"/>
        </p:xfrm>
        <a:graphic>
          <a:graphicData uri="http://schemas.openxmlformats.org/presentationml/2006/ole">
            <mc:AlternateContent xmlns:mc="http://schemas.openxmlformats.org/markup-compatibility/2006">
              <mc:Choice xmlns:v="urn:schemas-microsoft-com:vml" Requires="v">
                <p:oleObj spid="_x0000_s4126" name="Image bitmap" r:id="rId10" imgW="2438095" imgH="1467055" progId="PBrush">
                  <p:embed/>
                </p:oleObj>
              </mc:Choice>
              <mc:Fallback>
                <p:oleObj name="Image bitmap" r:id="rId10" imgW="2438095" imgH="1467055" progId="PBrush">
                  <p:embed/>
                  <p:pic>
                    <p:nvPicPr>
                      <p:cNvPr id="0" name="Object 102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10175" y="1903413"/>
                        <a:ext cx="1828800" cy="110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5" name="Text Box 9"/>
          <p:cNvSpPr txBox="1">
            <a:spLocks noChangeArrowheads="1"/>
          </p:cNvSpPr>
          <p:nvPr/>
        </p:nvSpPr>
        <p:spPr bwMode="auto">
          <a:xfrm>
            <a:off x="5057775" y="3100388"/>
            <a:ext cx="3533775" cy="823912"/>
          </a:xfrm>
          <a:prstGeom prst="rect">
            <a:avLst/>
          </a:prstGeom>
          <a:noFill/>
          <a:ln w="9525">
            <a:noFill/>
            <a:miter lim="800000"/>
            <a:headEnd/>
            <a:tailEnd/>
          </a:ln>
        </p:spPr>
        <p:txBody>
          <a:bodyPr wrap="none">
            <a:spAutoFit/>
          </a:bodyPr>
          <a:lstStyle/>
          <a:p>
            <a:pPr>
              <a:lnSpc>
                <a:spcPct val="110000"/>
              </a:lnSpc>
            </a:pPr>
            <a:r>
              <a:rPr lang="en-GB" sz="2000">
                <a:cs typeface="Times New Roman" pitchFamily="18" charset="0"/>
              </a:rPr>
              <a:t>M</a:t>
            </a:r>
            <a:r>
              <a:rPr lang="en-GB" sz="2000" baseline="-30000">
                <a:cs typeface="Times New Roman" pitchFamily="18" charset="0"/>
              </a:rPr>
              <a:t>1</a:t>
            </a:r>
            <a:r>
              <a:rPr lang="en-GB" sz="2000">
                <a:cs typeface="Times New Roman" pitchFamily="18" charset="0"/>
              </a:rPr>
              <a:t>(G</a:t>
            </a:r>
            <a:r>
              <a:rPr lang="en-GB" sz="2000" baseline="-30000">
                <a:cs typeface="Times New Roman" pitchFamily="18" charset="0"/>
              </a:rPr>
              <a:t>2</a:t>
            </a:r>
            <a:r>
              <a:rPr lang="en-GB" sz="2000">
                <a:cs typeface="Times New Roman" pitchFamily="18" charset="0"/>
              </a:rPr>
              <a:t>) = 2*1</a:t>
            </a:r>
            <a:r>
              <a:rPr lang="en-GB" sz="2000" baseline="30000">
                <a:cs typeface="Times New Roman" pitchFamily="18" charset="0"/>
              </a:rPr>
              <a:t>2</a:t>
            </a:r>
            <a:r>
              <a:rPr lang="en-GB" sz="2000">
                <a:cs typeface="Times New Roman" pitchFamily="18" charset="0"/>
              </a:rPr>
              <a:t> +4*2</a:t>
            </a:r>
            <a:r>
              <a:rPr lang="en-GB" sz="2000" baseline="30000">
                <a:cs typeface="Times New Roman" pitchFamily="18" charset="0"/>
              </a:rPr>
              <a:t>2</a:t>
            </a:r>
            <a:r>
              <a:rPr lang="en-GB" sz="2000">
                <a:cs typeface="Times New Roman" pitchFamily="18" charset="0"/>
              </a:rPr>
              <a:t> = 18</a:t>
            </a:r>
            <a:endParaRPr lang="fr-FR" sz="2000">
              <a:cs typeface="Times New Roman" pitchFamily="18" charset="0"/>
            </a:endParaRPr>
          </a:p>
          <a:p>
            <a:pPr>
              <a:lnSpc>
                <a:spcPct val="50000"/>
              </a:lnSpc>
            </a:pPr>
            <a:endParaRPr lang="en-GB" sz="2000">
              <a:cs typeface="Times New Roman" pitchFamily="18" charset="0"/>
            </a:endParaRPr>
          </a:p>
          <a:p>
            <a:pPr>
              <a:lnSpc>
                <a:spcPct val="80000"/>
              </a:lnSpc>
            </a:pPr>
            <a:r>
              <a:rPr lang="en-GB" sz="2000">
                <a:cs typeface="Times New Roman" pitchFamily="18" charset="0"/>
              </a:rPr>
              <a:t>M</a:t>
            </a:r>
            <a:r>
              <a:rPr lang="en-GB" sz="2000" baseline="-30000">
                <a:cs typeface="Times New Roman" pitchFamily="18" charset="0"/>
              </a:rPr>
              <a:t>1</a:t>
            </a:r>
            <a:r>
              <a:rPr lang="en-GB" sz="2000">
                <a:cs typeface="Times New Roman" pitchFamily="18" charset="0"/>
              </a:rPr>
              <a:t>(G</a:t>
            </a:r>
            <a:r>
              <a:rPr lang="en-GB" sz="2000" baseline="-30000">
                <a:cs typeface="Times New Roman" pitchFamily="18" charset="0"/>
              </a:rPr>
              <a:t>2</a:t>
            </a:r>
            <a:r>
              <a:rPr lang="en-GB" sz="2000">
                <a:cs typeface="Times New Roman" pitchFamily="18" charset="0"/>
              </a:rPr>
              <a:t>) = 2*(1*2) +3*(2*2) = 16</a:t>
            </a:r>
            <a:endParaRPr lang="en-GB" sz="2000"/>
          </a:p>
        </p:txBody>
      </p:sp>
      <p:sp>
        <p:nvSpPr>
          <p:cNvPr id="4106" name="Text Box 10"/>
          <p:cNvSpPr txBox="1">
            <a:spLocks noChangeArrowheads="1"/>
          </p:cNvSpPr>
          <p:nvPr/>
        </p:nvSpPr>
        <p:spPr bwMode="auto">
          <a:xfrm>
            <a:off x="457200" y="3124200"/>
            <a:ext cx="3533775" cy="854075"/>
          </a:xfrm>
          <a:prstGeom prst="rect">
            <a:avLst/>
          </a:prstGeom>
          <a:noFill/>
          <a:ln w="9525">
            <a:noFill/>
            <a:miter lim="800000"/>
            <a:headEnd/>
            <a:tailEnd/>
          </a:ln>
        </p:spPr>
        <p:txBody>
          <a:bodyPr wrap="none">
            <a:spAutoFit/>
          </a:bodyPr>
          <a:lstStyle/>
          <a:p>
            <a:pPr>
              <a:lnSpc>
                <a:spcPct val="110000"/>
              </a:lnSpc>
            </a:pPr>
            <a:r>
              <a:rPr lang="en-GB" sz="2000">
                <a:cs typeface="Times New Roman" pitchFamily="18" charset="0"/>
              </a:rPr>
              <a:t>M</a:t>
            </a:r>
            <a:r>
              <a:rPr lang="en-GB" sz="2000" baseline="-30000">
                <a:cs typeface="Times New Roman" pitchFamily="18" charset="0"/>
              </a:rPr>
              <a:t>1</a:t>
            </a:r>
            <a:r>
              <a:rPr lang="en-GB" sz="2000">
                <a:cs typeface="Times New Roman" pitchFamily="18" charset="0"/>
              </a:rPr>
              <a:t>(G</a:t>
            </a:r>
            <a:r>
              <a:rPr lang="en-GB" sz="2000" baseline="-30000">
                <a:cs typeface="Times New Roman" pitchFamily="18" charset="0"/>
              </a:rPr>
              <a:t>1</a:t>
            </a:r>
            <a:r>
              <a:rPr lang="en-GB" sz="2000">
                <a:cs typeface="Times New Roman" pitchFamily="18" charset="0"/>
              </a:rPr>
              <a:t>) = 4*1</a:t>
            </a:r>
            <a:r>
              <a:rPr lang="en-GB" sz="2000" baseline="30000">
                <a:cs typeface="Times New Roman" pitchFamily="18" charset="0"/>
              </a:rPr>
              <a:t>2</a:t>
            </a:r>
            <a:r>
              <a:rPr lang="en-GB" sz="2000">
                <a:cs typeface="Times New Roman" pitchFamily="18" charset="0"/>
              </a:rPr>
              <a:t> +2*3</a:t>
            </a:r>
            <a:r>
              <a:rPr lang="en-GB" sz="2000" baseline="30000">
                <a:cs typeface="Times New Roman" pitchFamily="18" charset="0"/>
              </a:rPr>
              <a:t>2</a:t>
            </a:r>
            <a:r>
              <a:rPr lang="en-GB" sz="2000">
                <a:cs typeface="Times New Roman" pitchFamily="18" charset="0"/>
              </a:rPr>
              <a:t> = 22</a:t>
            </a:r>
            <a:endParaRPr lang="fr-FR" sz="2000">
              <a:cs typeface="Times New Roman" pitchFamily="18" charset="0"/>
            </a:endParaRPr>
          </a:p>
          <a:p>
            <a:pPr>
              <a:lnSpc>
                <a:spcPct val="140000"/>
              </a:lnSpc>
            </a:pPr>
            <a:r>
              <a:rPr lang="en-GB" sz="2000">
                <a:cs typeface="Times New Roman" pitchFamily="18" charset="0"/>
              </a:rPr>
              <a:t>M</a:t>
            </a:r>
            <a:r>
              <a:rPr lang="en-GB" sz="2000" baseline="-30000">
                <a:cs typeface="Times New Roman" pitchFamily="18" charset="0"/>
              </a:rPr>
              <a:t>2</a:t>
            </a:r>
            <a:r>
              <a:rPr lang="en-GB" sz="2000">
                <a:cs typeface="Times New Roman" pitchFamily="18" charset="0"/>
              </a:rPr>
              <a:t>(G</a:t>
            </a:r>
            <a:r>
              <a:rPr lang="en-GB" sz="2000" baseline="-30000">
                <a:cs typeface="Times New Roman" pitchFamily="18" charset="0"/>
              </a:rPr>
              <a:t>1</a:t>
            </a:r>
            <a:r>
              <a:rPr lang="en-GB" sz="2000">
                <a:cs typeface="Times New Roman" pitchFamily="18" charset="0"/>
              </a:rPr>
              <a:t>) = 4*(1*3) +1*(3*3) = 21</a:t>
            </a:r>
          </a:p>
        </p:txBody>
      </p:sp>
      <p:sp>
        <p:nvSpPr>
          <p:cNvPr id="4107" name="Text Box 11"/>
          <p:cNvSpPr txBox="1">
            <a:spLocks noChangeArrowheads="1"/>
          </p:cNvSpPr>
          <p:nvPr/>
        </p:nvSpPr>
        <p:spPr bwMode="auto">
          <a:xfrm>
            <a:off x="533400" y="4343400"/>
            <a:ext cx="5524500" cy="2406650"/>
          </a:xfrm>
          <a:prstGeom prst="rect">
            <a:avLst/>
          </a:prstGeom>
          <a:noFill/>
          <a:ln w="9525">
            <a:noFill/>
            <a:miter lim="800000"/>
            <a:headEnd/>
            <a:tailEnd/>
          </a:ln>
        </p:spPr>
        <p:txBody>
          <a:bodyPr wrap="none">
            <a:spAutoFit/>
          </a:bodyPr>
          <a:lstStyle/>
          <a:p>
            <a:r>
              <a:rPr lang="en-GB" b="1" i="1" dirty="0" err="1">
                <a:solidFill>
                  <a:srgbClr val="800000"/>
                </a:solidFill>
                <a:cs typeface="Times New Roman" pitchFamily="18" charset="0"/>
              </a:rPr>
              <a:t>Randić’s</a:t>
            </a:r>
            <a:r>
              <a:rPr lang="en-GB" b="1" i="1" dirty="0">
                <a:solidFill>
                  <a:srgbClr val="800000"/>
                </a:solidFill>
                <a:cs typeface="Times New Roman" pitchFamily="18" charset="0"/>
              </a:rPr>
              <a:t> molecular connectivity index</a:t>
            </a:r>
          </a:p>
          <a:p>
            <a:r>
              <a:rPr lang="en-GB" sz="2000" dirty="0" err="1">
                <a:cs typeface="Times New Roman" pitchFamily="18" charset="0"/>
              </a:rPr>
              <a:t>Randic</a:t>
            </a:r>
            <a:r>
              <a:rPr lang="en-GB" sz="2000" dirty="0">
                <a:cs typeface="Times New Roman" pitchFamily="18" charset="0"/>
              </a:rPr>
              <a:t> introduced a </a:t>
            </a:r>
            <a:r>
              <a:rPr lang="en-GB" sz="2000" i="1" dirty="0">
                <a:cs typeface="Times New Roman" pitchFamily="18" charset="0"/>
              </a:rPr>
              <a:t>connectivity index</a:t>
            </a:r>
            <a:r>
              <a:rPr lang="en-GB" sz="2000" dirty="0">
                <a:cs typeface="Times New Roman" pitchFamily="18" charset="0"/>
              </a:rPr>
              <a:t> similar to M</a:t>
            </a:r>
            <a:r>
              <a:rPr lang="en-GB" sz="2000" baseline="-30000" dirty="0">
                <a:cs typeface="Times New Roman" pitchFamily="18" charset="0"/>
              </a:rPr>
              <a:t>2</a:t>
            </a:r>
            <a:endParaRPr lang="en-GB" sz="2000" dirty="0">
              <a:cs typeface="Times New Roman" pitchFamily="18" charset="0"/>
            </a:endParaRPr>
          </a:p>
          <a:p>
            <a:r>
              <a:rPr lang="en-GB" dirty="0">
                <a:cs typeface="Times New Roman" pitchFamily="18" charset="0"/>
              </a:rPr>
              <a:t> </a:t>
            </a:r>
          </a:p>
          <a:p>
            <a:r>
              <a:rPr lang="en-GB" dirty="0">
                <a:solidFill>
                  <a:srgbClr val="000099"/>
                </a:solidFill>
                <a:cs typeface="Times New Roman" pitchFamily="18" charset="0"/>
                <a:sym typeface="Symbol" pitchFamily="18" charset="2"/>
              </a:rPr>
              <a:t></a:t>
            </a:r>
            <a:r>
              <a:rPr lang="de-DE" baseline="-30000" dirty="0">
                <a:solidFill>
                  <a:srgbClr val="000099"/>
                </a:solidFill>
                <a:cs typeface="Times New Roman" pitchFamily="18" charset="0"/>
              </a:rPr>
              <a:t>R</a:t>
            </a:r>
            <a:r>
              <a:rPr lang="de-DE" dirty="0">
                <a:cs typeface="Times New Roman" pitchFamily="18" charset="0"/>
              </a:rPr>
              <a:t> = </a:t>
            </a:r>
          </a:p>
          <a:p>
            <a:endParaRPr lang="en-GB" dirty="0">
              <a:cs typeface="Times New Roman" pitchFamily="18" charset="0"/>
            </a:endParaRPr>
          </a:p>
          <a:p>
            <a:r>
              <a:rPr lang="de-DE" sz="1800" dirty="0">
                <a:cs typeface="Times New Roman" pitchFamily="18" charset="0"/>
              </a:rPr>
              <a:t>M. </a:t>
            </a:r>
            <a:r>
              <a:rPr lang="de-DE" sz="1800" dirty="0" err="1">
                <a:cs typeface="Times New Roman" pitchFamily="18" charset="0"/>
              </a:rPr>
              <a:t>Randić</a:t>
            </a:r>
            <a:r>
              <a:rPr lang="de-DE" sz="1800" dirty="0">
                <a:cs typeface="Times New Roman" pitchFamily="18" charset="0"/>
              </a:rPr>
              <a:t>, </a:t>
            </a:r>
            <a:r>
              <a:rPr lang="de-DE" sz="1800" i="1" dirty="0">
                <a:cs typeface="Times New Roman" pitchFamily="18" charset="0"/>
              </a:rPr>
              <a:t>J. Am. </a:t>
            </a:r>
            <a:r>
              <a:rPr lang="en-GB" sz="1800" i="1" dirty="0">
                <a:cs typeface="Times New Roman" pitchFamily="18" charset="0"/>
              </a:rPr>
              <a:t>Chem. Soc.</a:t>
            </a:r>
            <a:r>
              <a:rPr lang="en-GB" sz="1800" dirty="0">
                <a:cs typeface="Times New Roman" pitchFamily="18" charset="0"/>
              </a:rPr>
              <a:t>, </a:t>
            </a:r>
            <a:r>
              <a:rPr lang="en-GB" sz="1800" b="1" dirty="0">
                <a:cs typeface="Times New Roman" pitchFamily="18" charset="0"/>
              </a:rPr>
              <a:t>97</a:t>
            </a:r>
            <a:r>
              <a:rPr lang="en-GB" sz="1800" dirty="0">
                <a:cs typeface="Times New Roman" pitchFamily="18" charset="0"/>
              </a:rPr>
              <a:t>, 6609 (1975).</a:t>
            </a:r>
          </a:p>
          <a:p>
            <a:endParaRPr lang="en-GB" sz="1800" dirty="0"/>
          </a:p>
        </p:txBody>
      </p:sp>
      <p:sp>
        <p:nvSpPr>
          <p:cNvPr id="4108" name="Line 12"/>
          <p:cNvSpPr>
            <a:spLocks noChangeShapeType="1"/>
          </p:cNvSpPr>
          <p:nvPr/>
        </p:nvSpPr>
        <p:spPr bwMode="auto">
          <a:xfrm>
            <a:off x="457200" y="4191000"/>
            <a:ext cx="8001000" cy="0"/>
          </a:xfrm>
          <a:prstGeom prst="line">
            <a:avLst/>
          </a:prstGeom>
          <a:noFill/>
          <a:ln w="9525">
            <a:solidFill>
              <a:schemeClr val="tx1"/>
            </a:solidFill>
            <a:round/>
            <a:headEnd/>
            <a:tailEnd/>
          </a:ln>
        </p:spPr>
        <p:txBody>
          <a:bodyPr/>
          <a:lstStyle/>
          <a:p>
            <a:endParaRPr lang="en-US"/>
          </a:p>
        </p:txBody>
      </p:sp>
      <p:sp>
        <p:nvSpPr>
          <p:cNvPr id="4109" name="Rectangle 14"/>
          <p:cNvSpPr>
            <a:spLocks noChangeArrowheads="1"/>
          </p:cNvSpPr>
          <p:nvPr/>
        </p:nvSpPr>
        <p:spPr bwMode="auto">
          <a:xfrm>
            <a:off x="4148138" y="3214688"/>
            <a:ext cx="9144000" cy="0"/>
          </a:xfrm>
          <a:prstGeom prst="rect">
            <a:avLst/>
          </a:prstGeom>
          <a:noFill/>
          <a:ln w="9525">
            <a:noFill/>
            <a:miter lim="800000"/>
            <a:headEnd/>
            <a:tailEnd/>
          </a:ln>
        </p:spPr>
        <p:txBody>
          <a:bodyPr>
            <a:spAutoFit/>
          </a:bodyPr>
          <a:lstStyle/>
          <a:p>
            <a:endParaRPr lang="en-US"/>
          </a:p>
        </p:txBody>
      </p:sp>
      <p:graphicFrame>
        <p:nvGraphicFramePr>
          <p:cNvPr id="4102" name="Object 1028"/>
          <p:cNvGraphicFramePr>
            <a:graphicFrameLocks noChangeAspect="1"/>
          </p:cNvGraphicFramePr>
          <p:nvPr/>
        </p:nvGraphicFramePr>
        <p:xfrm>
          <a:off x="1295400" y="5334000"/>
          <a:ext cx="1566863" cy="792163"/>
        </p:xfrm>
        <a:graphic>
          <a:graphicData uri="http://schemas.openxmlformats.org/presentationml/2006/ole">
            <mc:AlternateContent xmlns:mc="http://schemas.openxmlformats.org/markup-compatibility/2006">
              <mc:Choice xmlns:v="urn:schemas-microsoft-com:vml" Requires="v">
                <p:oleObj spid="_x0000_s4127" r:id="rId12" imgW="850531" imgH="431613" progId="">
                  <p:embed/>
                </p:oleObj>
              </mc:Choice>
              <mc:Fallback>
                <p:oleObj r:id="rId12" imgW="850531" imgH="431613" progId="">
                  <p:embed/>
                  <p:pic>
                    <p:nvPicPr>
                      <p:cNvPr id="0" name="Object 10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95400" y="5334000"/>
                        <a:ext cx="1566863" cy="79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Text Box 4"/>
          <p:cNvSpPr txBox="1">
            <a:spLocks noChangeArrowheads="1"/>
          </p:cNvSpPr>
          <p:nvPr/>
        </p:nvSpPr>
        <p:spPr bwMode="auto">
          <a:xfrm>
            <a:off x="381000" y="1143000"/>
            <a:ext cx="7940675" cy="762000"/>
          </a:xfrm>
          <a:prstGeom prst="rect">
            <a:avLst/>
          </a:prstGeom>
          <a:noFill/>
          <a:ln w="9525">
            <a:noFill/>
            <a:miter lim="800000"/>
            <a:headEnd/>
            <a:tailEnd/>
          </a:ln>
        </p:spPr>
        <p:txBody>
          <a:bodyPr>
            <a:spAutoFit/>
          </a:bodyPr>
          <a:lstStyle/>
          <a:p>
            <a:r>
              <a:rPr lang="en-GB" sz="2000">
                <a:cs typeface="Times New Roman" pitchFamily="18" charset="0"/>
              </a:rPr>
              <a:t>The entry </a:t>
            </a:r>
            <a:r>
              <a:rPr lang="en-GB" sz="2000" i="1">
                <a:cs typeface="Times New Roman" pitchFamily="18" charset="0"/>
              </a:rPr>
              <a:t>d</a:t>
            </a:r>
            <a:r>
              <a:rPr lang="en-GB" sz="2000" i="1" baseline="-30000">
                <a:cs typeface="Times New Roman" pitchFamily="18" charset="0"/>
              </a:rPr>
              <a:t>ij</a:t>
            </a:r>
            <a:r>
              <a:rPr lang="en-GB" sz="2000" baseline="-30000">
                <a:cs typeface="Times New Roman" pitchFamily="18" charset="0"/>
              </a:rPr>
              <a:t>  </a:t>
            </a:r>
            <a:r>
              <a:rPr lang="en-GB" sz="2000">
                <a:cs typeface="Times New Roman" pitchFamily="18" charset="0"/>
              </a:rPr>
              <a:t>of the distance matrix indicates the number of edges in the shortest path between vertices </a:t>
            </a:r>
            <a:r>
              <a:rPr lang="en-GB" sz="2000" i="1">
                <a:cs typeface="Times New Roman" pitchFamily="18" charset="0"/>
              </a:rPr>
              <a:t>i</a:t>
            </a:r>
            <a:r>
              <a:rPr lang="en-GB" sz="2000">
                <a:cs typeface="Times New Roman" pitchFamily="18" charset="0"/>
              </a:rPr>
              <a:t> and </a:t>
            </a:r>
            <a:r>
              <a:rPr lang="en-GB" sz="2000" i="1">
                <a:cs typeface="Times New Roman" pitchFamily="18" charset="0"/>
              </a:rPr>
              <a:t>j</a:t>
            </a:r>
            <a:r>
              <a:rPr lang="en-GB" sz="2000">
                <a:cs typeface="Times New Roman" pitchFamily="18" charset="0"/>
              </a:rPr>
              <a:t>.</a:t>
            </a:r>
            <a:r>
              <a:rPr lang="en-GB">
                <a:cs typeface="Times New Roman" pitchFamily="18" charset="0"/>
              </a:rPr>
              <a:t> </a:t>
            </a:r>
          </a:p>
        </p:txBody>
      </p:sp>
      <p:grpSp>
        <p:nvGrpSpPr>
          <p:cNvPr id="2" name="Group 15"/>
          <p:cNvGrpSpPr>
            <a:grpSpLocks/>
          </p:cNvGrpSpPr>
          <p:nvPr/>
        </p:nvGrpSpPr>
        <p:grpSpPr bwMode="auto">
          <a:xfrm>
            <a:off x="57150" y="1981200"/>
            <a:ext cx="8934450" cy="2133600"/>
            <a:chOff x="36" y="1392"/>
            <a:chExt cx="5628" cy="1344"/>
          </a:xfrm>
        </p:grpSpPr>
        <p:graphicFrame>
          <p:nvGraphicFramePr>
            <p:cNvPr id="8195" name="Object 5"/>
            <p:cNvGraphicFramePr>
              <a:graphicFrameLocks noChangeAspect="1"/>
            </p:cNvGraphicFramePr>
            <p:nvPr/>
          </p:nvGraphicFramePr>
          <p:xfrm>
            <a:off x="2832" y="1680"/>
            <a:ext cx="1104" cy="714"/>
          </p:xfrm>
          <a:graphic>
            <a:graphicData uri="http://schemas.openxmlformats.org/presentationml/2006/ole">
              <mc:AlternateContent xmlns:mc="http://schemas.openxmlformats.org/markup-compatibility/2006">
                <mc:Choice xmlns:v="urn:schemas-microsoft-com:vml" Requires="v">
                  <p:oleObj spid="_x0000_s403483" name="Image bitmap" r:id="rId4" imgW="1752381" imgH="1133633" progId="PBrush">
                    <p:embed/>
                  </p:oleObj>
                </mc:Choice>
                <mc:Fallback>
                  <p:oleObj name="Image bitmap" r:id="rId4" imgW="1752381" imgH="1133633" progId="PBrush">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2" y="1680"/>
                          <a:ext cx="1104" cy="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6" name="Object 7"/>
            <p:cNvGraphicFramePr>
              <a:graphicFrameLocks noChangeAspect="1"/>
            </p:cNvGraphicFramePr>
            <p:nvPr/>
          </p:nvGraphicFramePr>
          <p:xfrm>
            <a:off x="36" y="1536"/>
            <a:ext cx="924" cy="870"/>
          </p:xfrm>
          <a:graphic>
            <a:graphicData uri="http://schemas.openxmlformats.org/presentationml/2006/ole">
              <mc:AlternateContent xmlns:mc="http://schemas.openxmlformats.org/markup-compatibility/2006">
                <mc:Choice xmlns:v="urn:schemas-microsoft-com:vml" Requires="v">
                  <p:oleObj spid="_x0000_s403484" name="Image bitmap" r:id="rId6" imgW="1467055" imgH="1380952" progId="PBrush">
                    <p:embed/>
                  </p:oleObj>
                </mc:Choice>
                <mc:Fallback>
                  <p:oleObj name="Image bitmap" r:id="rId6" imgW="1467055" imgH="1380952" progId="PBrush">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 y="1536"/>
                          <a:ext cx="924" cy="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204" name="Rectangle 10"/>
            <p:cNvSpPr>
              <a:spLocks noChangeArrowheads="1"/>
            </p:cNvSpPr>
            <p:nvPr/>
          </p:nvSpPr>
          <p:spPr bwMode="auto">
            <a:xfrm>
              <a:off x="96" y="1392"/>
              <a:ext cx="2496" cy="1344"/>
            </a:xfrm>
            <a:prstGeom prst="rect">
              <a:avLst/>
            </a:prstGeom>
            <a:noFill/>
            <a:ln w="9525">
              <a:solidFill>
                <a:schemeClr val="accent2"/>
              </a:solidFill>
              <a:miter lim="800000"/>
              <a:headEnd/>
              <a:tailEnd/>
            </a:ln>
          </p:spPr>
          <p:txBody>
            <a:bodyPr wrap="none" anchor="ctr"/>
            <a:lstStyle/>
            <a:p>
              <a:endParaRPr lang="en-US"/>
            </a:p>
          </p:txBody>
        </p:sp>
        <p:sp>
          <p:nvSpPr>
            <p:cNvPr id="8205" name="Rectangle 11"/>
            <p:cNvSpPr>
              <a:spLocks noChangeArrowheads="1"/>
            </p:cNvSpPr>
            <p:nvPr/>
          </p:nvSpPr>
          <p:spPr bwMode="auto">
            <a:xfrm>
              <a:off x="2832" y="1392"/>
              <a:ext cx="2832" cy="1344"/>
            </a:xfrm>
            <a:prstGeom prst="rect">
              <a:avLst/>
            </a:prstGeom>
            <a:noFill/>
            <a:ln w="9525">
              <a:solidFill>
                <a:schemeClr val="accent2"/>
              </a:solidFill>
              <a:miter lim="800000"/>
              <a:headEnd/>
              <a:tailEnd/>
            </a:ln>
          </p:spPr>
          <p:txBody>
            <a:bodyPr wrap="none" anchor="ctr"/>
            <a:lstStyle/>
            <a:p>
              <a:endParaRPr lang="en-US"/>
            </a:p>
          </p:txBody>
        </p:sp>
        <p:graphicFrame>
          <p:nvGraphicFramePr>
            <p:cNvPr id="8197" name="Object 12"/>
            <p:cNvGraphicFramePr>
              <a:graphicFrameLocks noChangeAspect="1"/>
            </p:cNvGraphicFramePr>
            <p:nvPr/>
          </p:nvGraphicFramePr>
          <p:xfrm>
            <a:off x="870" y="1440"/>
            <a:ext cx="1722" cy="1237"/>
          </p:xfrm>
          <a:graphic>
            <a:graphicData uri="http://schemas.openxmlformats.org/presentationml/2006/ole">
              <mc:AlternateContent xmlns:mc="http://schemas.openxmlformats.org/markup-compatibility/2006">
                <mc:Choice xmlns:v="urn:schemas-microsoft-com:vml" Requires="v">
                  <p:oleObj spid="_x0000_s403485" name="Image bitmap" r:id="rId8" imgW="3790476" imgH="2723810" progId="PBrush">
                    <p:embed/>
                  </p:oleObj>
                </mc:Choice>
                <mc:Fallback>
                  <p:oleObj name="Image bitmap" r:id="rId8" imgW="3790476" imgH="2723810" progId="PBrush">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70" y="1440"/>
                          <a:ext cx="1722" cy="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8" name="Object 13"/>
            <p:cNvGraphicFramePr>
              <a:graphicFrameLocks noChangeAspect="1"/>
            </p:cNvGraphicFramePr>
            <p:nvPr/>
          </p:nvGraphicFramePr>
          <p:xfrm>
            <a:off x="3941" y="1440"/>
            <a:ext cx="1662" cy="1236"/>
          </p:xfrm>
          <a:graphic>
            <a:graphicData uri="http://schemas.openxmlformats.org/presentationml/2006/ole">
              <mc:AlternateContent xmlns:mc="http://schemas.openxmlformats.org/markup-compatibility/2006">
                <mc:Choice xmlns:v="urn:schemas-microsoft-com:vml" Requires="v">
                  <p:oleObj spid="_x0000_s403486" name="Image bitmap" r:id="rId10" imgW="3600000" imgH="2676899" progId="PBrush">
                    <p:embed/>
                  </p:oleObj>
                </mc:Choice>
                <mc:Fallback>
                  <p:oleObj name="Image bitmap" r:id="rId10" imgW="3600000" imgH="2676899" progId="PBrush">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1" y="1440"/>
                          <a:ext cx="1662" cy="1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aphicFrame>
        <p:nvGraphicFramePr>
          <p:cNvPr id="8194" name="Object 14"/>
          <p:cNvGraphicFramePr>
            <a:graphicFrameLocks noChangeAspect="1"/>
          </p:cNvGraphicFramePr>
          <p:nvPr/>
        </p:nvGraphicFramePr>
        <p:xfrm>
          <a:off x="3124200" y="4267200"/>
          <a:ext cx="2209800" cy="831850"/>
        </p:xfrm>
        <a:graphic>
          <a:graphicData uri="http://schemas.openxmlformats.org/presentationml/2006/ole">
            <mc:AlternateContent xmlns:mc="http://schemas.openxmlformats.org/markup-compatibility/2006">
              <mc:Choice xmlns:v="urn:schemas-microsoft-com:vml" Requires="v">
                <p:oleObj spid="_x0000_s403487" name="Image bitmap" r:id="rId12" imgW="2429214" imgH="914286" progId="PBrush">
                  <p:embed/>
                </p:oleObj>
              </mc:Choice>
              <mc:Fallback>
                <p:oleObj name="Image bitmap" r:id="rId12" imgW="2429214" imgH="914286" progId="PBrush">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24200" y="4267200"/>
                        <a:ext cx="2209800"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201" name="Text Box 16"/>
          <p:cNvSpPr txBox="1">
            <a:spLocks noChangeArrowheads="1"/>
          </p:cNvSpPr>
          <p:nvPr/>
        </p:nvSpPr>
        <p:spPr bwMode="auto">
          <a:xfrm>
            <a:off x="1143000" y="5181600"/>
            <a:ext cx="6400800" cy="1006475"/>
          </a:xfrm>
          <a:prstGeom prst="rect">
            <a:avLst/>
          </a:prstGeom>
          <a:noFill/>
          <a:ln w="9525">
            <a:noFill/>
            <a:miter lim="800000"/>
            <a:headEnd/>
            <a:tailEnd/>
          </a:ln>
        </p:spPr>
        <p:txBody>
          <a:bodyPr>
            <a:spAutoFit/>
          </a:bodyPr>
          <a:lstStyle/>
          <a:p>
            <a:r>
              <a:rPr lang="en-GB" sz="2000">
                <a:cs typeface="Times New Roman" pitchFamily="18" charset="0"/>
              </a:rPr>
              <a:t>The Wiener index (the first TI !) accounts for </a:t>
            </a:r>
            <a:r>
              <a:rPr lang="fr-FR" sz="2000">
                <a:cs typeface="Times New Roman" pitchFamily="18" charset="0"/>
              </a:rPr>
              <a:t>the </a:t>
            </a:r>
            <a:r>
              <a:rPr lang="en-GB" sz="2000">
                <a:cs typeface="Times New Roman" pitchFamily="18" charset="0"/>
              </a:rPr>
              <a:t>branching:</a:t>
            </a:r>
            <a:endParaRPr lang="fr-FR" sz="2000">
              <a:cs typeface="Times New Roman" pitchFamily="18" charset="0"/>
            </a:endParaRPr>
          </a:p>
          <a:p>
            <a:r>
              <a:rPr lang="fr-FR" sz="2000">
                <a:cs typeface="Times New Roman" pitchFamily="18" charset="0"/>
              </a:rPr>
              <a:t>		 </a:t>
            </a:r>
            <a:r>
              <a:rPr lang="fr-FR" sz="2000" b="1" i="1">
                <a:solidFill>
                  <a:srgbClr val="800000"/>
                </a:solidFill>
                <a:cs typeface="Times New Roman" pitchFamily="18" charset="0"/>
              </a:rPr>
              <a:t>W</a:t>
            </a:r>
            <a:r>
              <a:rPr lang="fr-FR" sz="2000" b="1">
                <a:solidFill>
                  <a:srgbClr val="800000"/>
                </a:solidFill>
                <a:cs typeface="Times New Roman" pitchFamily="18" charset="0"/>
              </a:rPr>
              <a:t>(G1)</a:t>
            </a:r>
            <a:r>
              <a:rPr lang="fr-FR" sz="2000" b="1" i="1">
                <a:cs typeface="Times New Roman" pitchFamily="18" charset="0"/>
              </a:rPr>
              <a:t> </a:t>
            </a:r>
            <a:r>
              <a:rPr lang="fr-FR" sz="2000">
                <a:cs typeface="Times New Roman" pitchFamily="18" charset="0"/>
              </a:rPr>
              <a:t>= 29   </a:t>
            </a:r>
            <a:r>
              <a:rPr lang="fr-FR" sz="2000" b="1" i="1">
                <a:solidFill>
                  <a:srgbClr val="800000"/>
                </a:solidFill>
                <a:cs typeface="Times New Roman" pitchFamily="18" charset="0"/>
              </a:rPr>
              <a:t>W</a:t>
            </a:r>
            <a:r>
              <a:rPr lang="fr-FR" sz="2000" b="1">
                <a:solidFill>
                  <a:srgbClr val="800000"/>
                </a:solidFill>
                <a:cs typeface="Times New Roman" pitchFamily="18" charset="0"/>
              </a:rPr>
              <a:t>(G2)</a:t>
            </a:r>
            <a:r>
              <a:rPr lang="fr-FR" sz="2000" b="1" i="1">
                <a:cs typeface="Times New Roman" pitchFamily="18" charset="0"/>
              </a:rPr>
              <a:t> </a:t>
            </a:r>
            <a:r>
              <a:rPr lang="fr-FR" sz="2000">
                <a:cs typeface="Times New Roman" pitchFamily="18" charset="0"/>
              </a:rPr>
              <a:t>= 35 </a:t>
            </a:r>
            <a:endParaRPr lang="en-GB" sz="2000"/>
          </a:p>
          <a:p>
            <a:endParaRPr lang="en-GB" sz="2000"/>
          </a:p>
        </p:txBody>
      </p:sp>
      <p:sp>
        <p:nvSpPr>
          <p:cNvPr id="8202" name="Text Box 17"/>
          <p:cNvSpPr txBox="1">
            <a:spLocks noChangeArrowheads="1"/>
          </p:cNvSpPr>
          <p:nvPr/>
        </p:nvSpPr>
        <p:spPr bwMode="auto">
          <a:xfrm>
            <a:off x="1524000" y="6324600"/>
            <a:ext cx="5384800" cy="366713"/>
          </a:xfrm>
          <a:prstGeom prst="rect">
            <a:avLst/>
          </a:prstGeom>
          <a:noFill/>
          <a:ln w="9525">
            <a:noFill/>
            <a:miter lim="800000"/>
            <a:headEnd/>
            <a:tailEnd/>
          </a:ln>
        </p:spPr>
        <p:txBody>
          <a:bodyPr wrap="none">
            <a:spAutoFit/>
          </a:bodyPr>
          <a:lstStyle/>
          <a:p>
            <a:r>
              <a:rPr lang="de-DE" sz="1800" b="1">
                <a:cs typeface="Times New Roman" pitchFamily="18" charset="0"/>
              </a:rPr>
              <a:t>Reference: </a:t>
            </a:r>
            <a:r>
              <a:rPr lang="de-DE" sz="1800">
                <a:cs typeface="Times New Roman" pitchFamily="18" charset="0"/>
              </a:rPr>
              <a:t>H. Wiener, </a:t>
            </a:r>
            <a:r>
              <a:rPr lang="de-DE" sz="1800" i="1">
                <a:cs typeface="Times New Roman" pitchFamily="18" charset="0"/>
              </a:rPr>
              <a:t>J. Am. </a:t>
            </a:r>
            <a:r>
              <a:rPr lang="en-GB" sz="1800" i="1">
                <a:cs typeface="Times New Roman" pitchFamily="18" charset="0"/>
              </a:rPr>
              <a:t>Chem. Soc.</a:t>
            </a:r>
            <a:r>
              <a:rPr lang="en-GB" sz="1800">
                <a:cs typeface="Times New Roman" pitchFamily="18" charset="0"/>
              </a:rPr>
              <a:t>, 69, 17 (1947)</a:t>
            </a:r>
            <a:endParaRPr lang="en-GB" sz="1800"/>
          </a:p>
        </p:txBody>
      </p:sp>
      <p:sp>
        <p:nvSpPr>
          <p:cNvPr id="8203" name="Rectangle 20"/>
          <p:cNvSpPr>
            <a:spLocks noGrp="1" noChangeArrowheads="1"/>
          </p:cNvSpPr>
          <p:nvPr>
            <p:ph type="title"/>
          </p:nvPr>
        </p:nvSpPr>
        <p:spPr>
          <a:xfrm>
            <a:off x="685800" y="76200"/>
            <a:ext cx="7772400" cy="1143000"/>
          </a:xfrm>
          <a:noFill/>
        </p:spPr>
        <p:txBody>
          <a:bodyPr/>
          <a:lstStyle/>
          <a:p>
            <a:pPr eaLnBrk="1" hangingPunct="1"/>
            <a:r>
              <a:rPr lang="en-GB" sz="3200" b="1" i="1" smtClean="0">
                <a:solidFill>
                  <a:srgbClr val="000099"/>
                </a:solidFill>
                <a:cs typeface="Times New Roman" pitchFamily="18" charset="0"/>
              </a:rPr>
              <a:t>TI based on the Distance Matrix</a:t>
            </a:r>
            <a:r>
              <a:rPr lang="fr-FR" sz="3200" b="1" i="1" smtClean="0">
                <a:solidFill>
                  <a:srgbClr val="000099"/>
                </a:solidFill>
                <a:cs typeface="Times New Roman" pitchFamily="18" charset="0"/>
              </a:rPr>
              <a:t>:</a:t>
            </a:r>
            <a:br>
              <a:rPr lang="fr-FR" sz="3200" b="1" i="1" smtClean="0">
                <a:solidFill>
                  <a:srgbClr val="000099"/>
                </a:solidFill>
                <a:cs typeface="Times New Roman" pitchFamily="18" charset="0"/>
              </a:rPr>
            </a:br>
            <a:r>
              <a:rPr lang="fr-FR" sz="3200" b="1" i="1" smtClean="0">
                <a:solidFill>
                  <a:srgbClr val="000099"/>
                </a:solidFill>
                <a:cs typeface="Times New Roman" pitchFamily="18" charset="0"/>
              </a:rPr>
              <a:t>			 </a:t>
            </a:r>
            <a:r>
              <a:rPr lang="fr-FR" sz="3200" b="1" smtClean="0">
                <a:solidFill>
                  <a:srgbClr val="800000"/>
                </a:solidFill>
                <a:cs typeface="Times New Roman" pitchFamily="18" charset="0"/>
              </a:rPr>
              <a:t>the Wiener Index</a:t>
            </a:r>
            <a:r>
              <a:rPr lang="en-GB" sz="3200" b="1" i="1" smtClean="0">
                <a:solidFill>
                  <a:srgbClr val="000099"/>
                </a:solidFill>
                <a:cs typeface="Times New Roman" pitchFamily="18"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359933" y="260648"/>
            <a:ext cx="8424936" cy="592064"/>
          </a:xfrm>
        </p:spPr>
        <p:txBody>
          <a:bodyPr>
            <a:normAutofit fontScale="90000"/>
          </a:bodyPr>
          <a:lstStyle/>
          <a:p>
            <a:pPr marL="0" indent="0" algn="ctr"/>
            <a:r>
              <a:rPr lang="en-GB" sz="3200" b="1" dirty="0"/>
              <a:t>Quantitative </a:t>
            </a:r>
            <a:r>
              <a:rPr lang="en-GB" sz="3200" b="1" dirty="0" smtClean="0"/>
              <a:t>Structure-Activity Relationship </a:t>
            </a:r>
            <a:r>
              <a:rPr lang="en-GB" sz="3200" b="1" dirty="0" smtClean="0"/>
              <a:t>(QSAR)</a:t>
            </a:r>
            <a:endParaRPr lang="en-GB" sz="3200" b="1" dirty="0"/>
          </a:p>
        </p:txBody>
      </p:sp>
      <mc:AlternateContent xmlns:mc="http://schemas.openxmlformats.org/markup-compatibility/2006" xmlns:a14="http://schemas.microsoft.com/office/drawing/2010/main">
        <mc:Choice Requires="a14">
          <p:sp>
            <p:nvSpPr>
              <p:cNvPr id="20" name="ZoneTexte 19"/>
              <p:cNvSpPr txBox="1"/>
              <p:nvPr/>
            </p:nvSpPr>
            <p:spPr>
              <a:xfrm>
                <a:off x="1167899" y="1700423"/>
                <a:ext cx="5287024"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2400" i="1" smtClean="0">
                          <a:latin typeface="Cambria Math"/>
                        </a:rPr>
                        <m:t>𝐵</m:t>
                      </m:r>
                      <m:r>
                        <a:rPr lang="fr-FR" sz="2400" b="0" i="1" smtClean="0">
                          <a:latin typeface="Cambria Math"/>
                        </a:rPr>
                        <m:t>𝑖𝑜𝑙𝑜𝑔𝑖𝑐𝑎𝑙</m:t>
                      </m:r>
                      <m:r>
                        <a:rPr lang="fr-FR" sz="2400" b="0" i="1" smtClean="0">
                          <a:latin typeface="Cambria Math"/>
                        </a:rPr>
                        <m:t> </m:t>
                      </m:r>
                      <m:r>
                        <a:rPr lang="fr-FR" sz="2400" b="0" i="1" smtClean="0">
                          <a:latin typeface="Cambria Math"/>
                        </a:rPr>
                        <m:t>𝐴𝑐𝑡𝑖𝑣𝑖𝑡𝑦</m:t>
                      </m:r>
                      <m:r>
                        <a:rPr lang="fr-FR" sz="2400" b="0" i="1" smtClean="0">
                          <a:latin typeface="Cambria Math"/>
                        </a:rPr>
                        <m:t> </m:t>
                      </m:r>
                      <m:r>
                        <a:rPr lang="fr-FR" sz="2400" b="0" i="0" smtClean="0">
                          <a:latin typeface="Cambria Math"/>
                        </a:rPr>
                        <m:t>=</m:t>
                      </m:r>
                      <m:r>
                        <a:rPr lang="fr-FR" sz="2400" b="1" i="0" smtClean="0">
                          <a:latin typeface="Cambria Math"/>
                        </a:rPr>
                        <m:t>𝐟</m:t>
                      </m:r>
                      <m:r>
                        <a:rPr lang="fr-FR" sz="2400" b="0" i="0" smtClean="0">
                          <a:latin typeface="Cambria Math"/>
                        </a:rPr>
                        <m:t>(</m:t>
                      </m:r>
                      <m:r>
                        <a:rPr lang="fr-FR" sz="2400" b="0" i="1" smtClean="0">
                          <a:latin typeface="Cambria Math"/>
                          <a:ea typeface="Cambria Math"/>
                        </a:rPr>
                        <m:t>                       )</m:t>
                      </m:r>
                    </m:oMath>
                  </m:oMathPara>
                </a14:m>
                <a:endParaRPr lang="fr-FR" sz="2400" dirty="0"/>
              </a:p>
            </p:txBody>
          </p:sp>
        </mc:Choice>
        <mc:Fallback xmlns="">
          <p:sp>
            <p:nvSpPr>
              <p:cNvPr id="20" name="ZoneTexte 19"/>
              <p:cNvSpPr txBox="1">
                <a:spLocks noRot="1" noChangeAspect="1" noMove="1" noResize="1" noEditPoints="1" noAdjustHandles="1" noChangeArrowheads="1" noChangeShapeType="1" noTextEdit="1"/>
              </p:cNvSpPr>
              <p:nvPr/>
            </p:nvSpPr>
            <p:spPr>
              <a:xfrm>
                <a:off x="1167899" y="1700423"/>
                <a:ext cx="5287024" cy="461665"/>
              </a:xfrm>
              <a:prstGeom prst="rect">
                <a:avLst/>
              </a:prstGeom>
              <a:blipFill rotWithShape="1">
                <a:blip r:embed="rId3"/>
                <a:stretch>
                  <a:fillRect b="-1973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ZoneTexte 16"/>
              <p:cNvSpPr txBox="1"/>
              <p:nvPr/>
            </p:nvSpPr>
            <p:spPr>
              <a:xfrm>
                <a:off x="1863119" y="3037419"/>
                <a:ext cx="5383077"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sz="2400" i="1">
                          <a:latin typeface="Cambria Math"/>
                        </a:rPr>
                        <m:t>𝐵𝑖𝑜𝑙𝑜𝑔𝑖𝑐𝑎𝑙</m:t>
                      </m:r>
                      <m:r>
                        <a:rPr lang="fr-FR" sz="2400" i="1">
                          <a:latin typeface="Cambria Math"/>
                        </a:rPr>
                        <m:t> </m:t>
                      </m:r>
                      <m:r>
                        <a:rPr lang="fr-FR" sz="2400" i="1">
                          <a:latin typeface="Cambria Math"/>
                        </a:rPr>
                        <m:t>𝐴𝑐𝑡𝑖𝑣𝑖𝑡𝑦</m:t>
                      </m:r>
                      <m:r>
                        <a:rPr lang="fr-FR" sz="2400" i="1">
                          <a:latin typeface="Cambria Math"/>
                        </a:rPr>
                        <m:t> </m:t>
                      </m:r>
                      <m:r>
                        <a:rPr lang="fr-FR" sz="2400" b="0" i="0" smtClean="0">
                          <a:latin typeface="Cambria Math"/>
                        </a:rPr>
                        <m:t>=</m:t>
                      </m:r>
                      <m:r>
                        <a:rPr lang="fr-FR" sz="2400" b="1" i="0" smtClean="0">
                          <a:solidFill>
                            <a:srgbClr val="C00000"/>
                          </a:solidFill>
                          <a:latin typeface="Cambria Math"/>
                        </a:rPr>
                        <m:t>𝐟</m:t>
                      </m:r>
                      <m:r>
                        <a:rPr lang="fr-FR" sz="2400" b="0" i="0" smtClean="0">
                          <a:latin typeface="Cambria Math"/>
                        </a:rPr>
                        <m:t>(</m:t>
                      </m:r>
                      <m:r>
                        <a:rPr lang="fr-FR" sz="2400" b="0" i="1" smtClean="0">
                          <a:solidFill>
                            <a:srgbClr val="49701E"/>
                          </a:solidFill>
                          <a:latin typeface="Cambria Math"/>
                          <a:ea typeface="Cambria Math"/>
                        </a:rPr>
                        <m:t>𝐷𝑒𝑠𝑐𝑟𝑖𝑝𝑡𝑜𝑟𝑠</m:t>
                      </m:r>
                      <m:r>
                        <a:rPr lang="fr-FR" sz="2400" b="0" i="1" smtClean="0">
                          <a:latin typeface="Cambria Math"/>
                          <a:ea typeface="Cambria Math"/>
                        </a:rPr>
                        <m:t>)</m:t>
                      </m:r>
                    </m:oMath>
                  </m:oMathPara>
                </a14:m>
                <a:endParaRPr lang="fr-FR" sz="2400" dirty="0"/>
              </a:p>
            </p:txBody>
          </p:sp>
        </mc:Choice>
        <mc:Fallback xmlns="">
          <p:sp>
            <p:nvSpPr>
              <p:cNvPr id="17" name="ZoneTexte 16"/>
              <p:cNvSpPr txBox="1">
                <a:spLocks noRot="1" noChangeAspect="1" noMove="1" noResize="1" noEditPoints="1" noAdjustHandles="1" noChangeArrowheads="1" noChangeShapeType="1" noTextEdit="1"/>
              </p:cNvSpPr>
              <p:nvPr/>
            </p:nvSpPr>
            <p:spPr>
              <a:xfrm>
                <a:off x="1863119" y="3037419"/>
                <a:ext cx="5383077" cy="461665"/>
              </a:xfrm>
              <a:prstGeom prst="rect">
                <a:avLst/>
              </a:prstGeom>
              <a:blipFill rotWithShape="1">
                <a:blip r:embed="rId4"/>
                <a:stretch>
                  <a:fillRect b="-19737"/>
                </a:stretch>
              </a:blipFill>
            </p:spPr>
            <p:txBody>
              <a:bodyPr/>
              <a:lstStyle/>
              <a:p>
                <a:r>
                  <a:rPr lang="fr-FR">
                    <a:noFill/>
                  </a:rPr>
                  <a:t> </a:t>
                </a:r>
              </a:p>
            </p:txBody>
          </p:sp>
        </mc:Fallback>
      </mc:AlternateContent>
      <p:sp>
        <p:nvSpPr>
          <p:cNvPr id="2" name="Flèche vers le bas 1"/>
          <p:cNvSpPr/>
          <p:nvPr/>
        </p:nvSpPr>
        <p:spPr>
          <a:xfrm>
            <a:off x="3851920" y="2546958"/>
            <a:ext cx="432048" cy="360040"/>
          </a:xfrm>
          <a:prstGeom prst="downArrow">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eur droit avec flèche 13"/>
          <p:cNvCxnSpPr/>
          <p:nvPr/>
        </p:nvCxnSpPr>
        <p:spPr>
          <a:xfrm>
            <a:off x="4890490" y="3484384"/>
            <a:ext cx="553190" cy="402973"/>
          </a:xfrm>
          <a:prstGeom prst="straightConnector1">
            <a:avLst/>
          </a:prstGeom>
          <a:ln w="4762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28" name="Flèche vers le bas 27"/>
          <p:cNvSpPr/>
          <p:nvPr/>
        </p:nvSpPr>
        <p:spPr>
          <a:xfrm>
            <a:off x="5786359" y="4979123"/>
            <a:ext cx="360040" cy="360040"/>
          </a:xfrm>
          <a:prstGeom prst="downArrow">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30" name="ZoneTexte 29"/>
          <p:cNvSpPr txBox="1"/>
          <p:nvPr/>
        </p:nvSpPr>
        <p:spPr>
          <a:xfrm>
            <a:off x="5610889" y="5427278"/>
            <a:ext cx="3533111" cy="1200329"/>
          </a:xfrm>
          <a:prstGeom prst="rect">
            <a:avLst/>
          </a:prstGeom>
          <a:noFill/>
        </p:spPr>
        <p:txBody>
          <a:bodyPr wrap="square" rtlCol="0">
            <a:spAutoFit/>
          </a:bodyPr>
          <a:lstStyle/>
          <a:p>
            <a:pPr marL="285750" indent="-285750">
              <a:buFont typeface="Arial" pitchFamily="34" charset="0"/>
              <a:buChar char="•"/>
            </a:pPr>
            <a:r>
              <a:rPr lang="fr-FR" dirty="0"/>
              <a:t>ISIDA </a:t>
            </a:r>
            <a:endParaRPr lang="fr-FR" dirty="0" smtClean="0"/>
          </a:p>
          <a:p>
            <a:pPr marL="285750" indent="-285750">
              <a:buFont typeface="Arial" pitchFamily="34" charset="0"/>
              <a:buChar char="•"/>
            </a:pPr>
            <a:r>
              <a:rPr lang="fr-FR" dirty="0" smtClean="0"/>
              <a:t>MOE</a:t>
            </a:r>
          </a:p>
          <a:p>
            <a:pPr marL="285750" indent="-285750">
              <a:buFont typeface="Arial" pitchFamily="34" charset="0"/>
              <a:buChar char="•"/>
            </a:pPr>
            <a:r>
              <a:rPr lang="fr-FR" dirty="0" smtClean="0"/>
              <a:t>……….</a:t>
            </a:r>
            <a:endParaRPr lang="fr-FR" dirty="0"/>
          </a:p>
        </p:txBody>
      </p:sp>
      <p:sp>
        <p:nvSpPr>
          <p:cNvPr id="18" name="Rectangle à coins arrondis 17"/>
          <p:cNvSpPr/>
          <p:nvPr/>
        </p:nvSpPr>
        <p:spPr>
          <a:xfrm>
            <a:off x="5580112" y="3728161"/>
            <a:ext cx="2520280" cy="1097732"/>
          </a:xfrm>
          <a:prstGeom prst="roundRect">
            <a:avLst/>
          </a:prstGeom>
          <a:solidFill>
            <a:srgbClr val="92D05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smtClean="0">
                <a:solidFill>
                  <a:schemeClr val="bg1"/>
                </a:solidFill>
              </a:rPr>
              <a:t>Parameters directly derived from molecular structure</a:t>
            </a:r>
            <a:endParaRPr lang="en-GB" sz="2000" b="1" dirty="0">
              <a:solidFill>
                <a:schemeClr val="bg1"/>
              </a:solidFill>
            </a:endParaRPr>
          </a:p>
        </p:txBody>
      </p:sp>
      <p:cxnSp>
        <p:nvCxnSpPr>
          <p:cNvPr id="27" name="Connecteur droit avec flèche 26"/>
          <p:cNvCxnSpPr/>
          <p:nvPr/>
        </p:nvCxnSpPr>
        <p:spPr>
          <a:xfrm flipH="1">
            <a:off x="3396290" y="3484384"/>
            <a:ext cx="965241" cy="385144"/>
          </a:xfrm>
          <a:prstGeom prst="straightConnector1">
            <a:avLst/>
          </a:prstGeom>
          <a:ln w="4762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1" name="Flèche vers le bas 30"/>
          <p:cNvSpPr/>
          <p:nvPr/>
        </p:nvSpPr>
        <p:spPr>
          <a:xfrm>
            <a:off x="2427549" y="5014525"/>
            <a:ext cx="360040" cy="360040"/>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33" name="ZoneTexte 32"/>
          <p:cNvSpPr txBox="1"/>
          <p:nvPr/>
        </p:nvSpPr>
        <p:spPr>
          <a:xfrm>
            <a:off x="355028" y="5427278"/>
            <a:ext cx="3928940" cy="1200329"/>
          </a:xfrm>
          <a:prstGeom prst="rect">
            <a:avLst/>
          </a:prstGeom>
          <a:noFill/>
        </p:spPr>
        <p:txBody>
          <a:bodyPr wrap="square" rtlCol="0">
            <a:spAutoFit/>
          </a:bodyPr>
          <a:lstStyle/>
          <a:p>
            <a:pPr marL="285750" indent="-285750">
              <a:buFont typeface="Arial" pitchFamily="34" charset="0"/>
              <a:buChar char="•"/>
            </a:pPr>
            <a:r>
              <a:rPr lang="en-GB" dirty="0" smtClean="0"/>
              <a:t>Support Vector Machine </a:t>
            </a:r>
          </a:p>
          <a:p>
            <a:pPr marL="285750" indent="-285750">
              <a:buFont typeface="Arial" pitchFamily="34" charset="0"/>
              <a:buChar char="•"/>
            </a:pPr>
            <a:r>
              <a:rPr lang="en-GB" dirty="0" smtClean="0"/>
              <a:t>Multi-Linear Regression </a:t>
            </a:r>
            <a:endParaRPr lang="en-GB" dirty="0"/>
          </a:p>
          <a:p>
            <a:pPr marL="285750" indent="-285750">
              <a:buFont typeface="Arial" pitchFamily="34" charset="0"/>
              <a:buChar char="•"/>
            </a:pPr>
            <a:r>
              <a:rPr lang="en-GB" dirty="0" smtClean="0"/>
              <a:t>……..</a:t>
            </a:r>
            <a:endParaRPr lang="en-GB" dirty="0" smtClean="0"/>
          </a:p>
        </p:txBody>
      </p:sp>
      <p:sp>
        <p:nvSpPr>
          <p:cNvPr id="34" name="Rectangle à coins arrondis 33"/>
          <p:cNvSpPr/>
          <p:nvPr/>
        </p:nvSpPr>
        <p:spPr>
          <a:xfrm>
            <a:off x="179512" y="3764068"/>
            <a:ext cx="3216778" cy="1097732"/>
          </a:xfrm>
          <a:prstGeom prst="roundRect">
            <a:avLst/>
          </a:prstGeom>
          <a:solidFill>
            <a:srgbClr val="C0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smtClean="0">
                <a:solidFill>
                  <a:schemeClr val="bg1"/>
                </a:solidFill>
              </a:rPr>
              <a:t>Mathematical relationship established with machine learning methods</a:t>
            </a:r>
            <a:endParaRPr lang="en-GB" sz="2000" b="1" dirty="0">
              <a:solidFill>
                <a:schemeClr val="bg1"/>
              </a:solidFill>
            </a:endParaRPr>
          </a:p>
        </p:txBody>
      </p:sp>
      <p:pic>
        <p:nvPicPr>
          <p:cNvPr id="4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0255" y="1196752"/>
            <a:ext cx="1466850" cy="1633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3604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500"/>
                                        <p:tgtEl>
                                          <p:spTgt spid="18"/>
                                        </p:tgtEl>
                                      </p:cBhvr>
                                    </p:animEffect>
                                  </p:childTnLst>
                                </p:cTn>
                              </p:par>
                            </p:childTnLst>
                          </p:cTn>
                        </p:par>
                        <p:par>
                          <p:cTn id="27" fill="hold">
                            <p:stCondLst>
                              <p:cond delay="500"/>
                            </p:stCondLst>
                            <p:childTnLst>
                              <p:par>
                                <p:cTn id="28" presetID="22" presetClass="entr" presetSubtype="1"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up)">
                                      <p:cBhvr>
                                        <p:cTn id="30" dur="500"/>
                                        <p:tgtEl>
                                          <p:spTgt spid="28"/>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500"/>
                                        <p:tgtEl>
                                          <p:spTgt spid="27"/>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childTnLst>
                          </p:cTn>
                        </p:par>
                        <p:par>
                          <p:cTn id="42" fill="hold">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up)">
                                      <p:cBhvr>
                                        <p:cTn id="45" dur="500"/>
                                        <p:tgtEl>
                                          <p:spTgt spid="31"/>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up)">
                                      <p:cBhvr>
                                        <p:cTn id="4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7" grpId="0"/>
      <p:bldP spid="2" grpId="0" animBg="1"/>
      <p:bldP spid="28" grpId="0" animBg="1"/>
      <p:bldP spid="30" grpId="0"/>
      <p:bldP spid="18" grpId="0" animBg="1"/>
      <p:bldP spid="31" grpId="0" animBg="1"/>
      <p:bldP spid="33" grpId="0"/>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p:cNvPicPr>
            <a:picLocks noChangeAspect="1" noChangeArrowheads="1"/>
          </p:cNvPicPr>
          <p:nvPr/>
        </p:nvPicPr>
        <p:blipFill>
          <a:blip r:embed="rId3" cstate="print"/>
          <a:srcRect/>
          <a:stretch>
            <a:fillRect/>
          </a:stretch>
        </p:blipFill>
        <p:spPr bwMode="auto">
          <a:xfrm>
            <a:off x="2428860" y="1142984"/>
            <a:ext cx="4071966" cy="5436451"/>
          </a:xfrm>
          <a:prstGeom prst="rect">
            <a:avLst/>
          </a:prstGeom>
          <a:noFill/>
          <a:ln w="9525">
            <a:noFill/>
            <a:miter lim="800000"/>
            <a:headEnd/>
            <a:tailEnd/>
          </a:ln>
        </p:spPr>
      </p:pic>
      <p:sp>
        <p:nvSpPr>
          <p:cNvPr id="6" name="Rectangle 5"/>
          <p:cNvSpPr/>
          <p:nvPr/>
        </p:nvSpPr>
        <p:spPr>
          <a:xfrm>
            <a:off x="714348" y="714356"/>
            <a:ext cx="7858180" cy="646331"/>
          </a:xfrm>
          <a:prstGeom prst="rect">
            <a:avLst/>
          </a:prstGeom>
        </p:spPr>
        <p:txBody>
          <a:bodyPr wrap="square">
            <a:spAutoFit/>
          </a:bodyPr>
          <a:lstStyle/>
          <a:p>
            <a:r>
              <a:rPr lang="en-US" sz="1800" dirty="0"/>
              <a:t>Peter </a:t>
            </a:r>
            <a:r>
              <a:rPr lang="en-US" sz="1800" dirty="0" err="1"/>
              <a:t>Ertl</a:t>
            </a:r>
            <a:r>
              <a:rPr lang="en-US" sz="1800" dirty="0" smtClean="0"/>
              <a:t>, </a:t>
            </a:r>
            <a:r>
              <a:rPr lang="en-US" sz="1800" dirty="0"/>
              <a:t>Bernhard Rohde, and Paul </a:t>
            </a:r>
            <a:r>
              <a:rPr lang="en-US" sz="1800" dirty="0" err="1" smtClean="0"/>
              <a:t>Selzer</a:t>
            </a:r>
            <a:r>
              <a:rPr lang="en-US" sz="1800" dirty="0" smtClean="0"/>
              <a:t>, </a:t>
            </a:r>
            <a:r>
              <a:rPr lang="en-US" sz="1800" i="1" dirty="0" smtClean="0"/>
              <a:t>J. Med. Chem. 2000, 43, 3714-3717</a:t>
            </a:r>
            <a:endParaRPr lang="en-US" sz="1800" dirty="0" smtClean="0"/>
          </a:p>
          <a:p>
            <a:endParaRPr lang="en-US" sz="1800" dirty="0"/>
          </a:p>
        </p:txBody>
      </p:sp>
      <p:sp>
        <p:nvSpPr>
          <p:cNvPr id="7" name="Rectangle 6"/>
          <p:cNvSpPr/>
          <p:nvPr/>
        </p:nvSpPr>
        <p:spPr>
          <a:xfrm>
            <a:off x="1000100" y="142852"/>
            <a:ext cx="7100534" cy="584775"/>
          </a:xfrm>
          <a:prstGeom prst="rect">
            <a:avLst/>
          </a:prstGeom>
        </p:spPr>
        <p:txBody>
          <a:bodyPr wrap="none">
            <a:spAutoFit/>
          </a:bodyPr>
          <a:lstStyle/>
          <a:p>
            <a:r>
              <a:rPr lang="en-US" sz="3200" b="1" dirty="0" smtClean="0">
                <a:solidFill>
                  <a:srgbClr val="C00000"/>
                </a:solidFill>
              </a:rPr>
              <a:t>TPSA </a:t>
            </a:r>
            <a:r>
              <a:rPr lang="en-US" sz="3200" b="1" dirty="0" smtClean="0"/>
              <a:t> - Topological Polar </a:t>
            </a:r>
            <a:r>
              <a:rPr lang="en-US" sz="3200" b="1" dirty="0"/>
              <a:t>Surface Area</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835" name="Object 5"/>
          <p:cNvGraphicFramePr>
            <a:graphicFrameLocks noChangeAspect="1"/>
          </p:cNvGraphicFramePr>
          <p:nvPr/>
        </p:nvGraphicFramePr>
        <p:xfrm>
          <a:off x="2000232" y="714356"/>
          <a:ext cx="5048250" cy="681037"/>
        </p:xfrm>
        <a:graphic>
          <a:graphicData uri="http://schemas.openxmlformats.org/presentationml/2006/ole">
            <mc:AlternateContent xmlns:mc="http://schemas.openxmlformats.org/markup-compatibility/2006">
              <mc:Choice xmlns:v="urn:schemas-microsoft-com:vml" Requires="v">
                <p:oleObj spid="_x0000_s121863" name="Équation" r:id="rId4" imgW="2692080" imgH="444240" progId="Equation.3">
                  <p:embed/>
                </p:oleObj>
              </mc:Choice>
              <mc:Fallback>
                <p:oleObj name="Équation" r:id="rId4" imgW="2692080" imgH="44424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232" y="714356"/>
                        <a:ext cx="5048250" cy="681037"/>
                      </a:xfrm>
                      <a:prstGeom prst="rect">
                        <a:avLst/>
                      </a:prstGeom>
                      <a:noFill/>
                      <a:extLst>
                        <a:ext uri="{909E8E84-426E-40DD-AFC4-6F175D3DCCD1}">
                          <a14:hiddenFill xmlns:a14="http://schemas.microsoft.com/office/drawing/2010/main">
                            <a:solidFill>
                              <a:srgbClr val="C1C3BD"/>
                            </a:solidFill>
                          </a14:hiddenFill>
                        </a:ext>
                      </a:extLst>
                    </p:spPr>
                  </p:pic>
                </p:oleObj>
              </mc:Fallback>
            </mc:AlternateContent>
          </a:graphicData>
        </a:graphic>
      </p:graphicFrame>
      <p:sp>
        <p:nvSpPr>
          <p:cNvPr id="7" name="Rectangle 6"/>
          <p:cNvSpPr/>
          <p:nvPr/>
        </p:nvSpPr>
        <p:spPr>
          <a:xfrm>
            <a:off x="1571604" y="0"/>
            <a:ext cx="5368329" cy="461665"/>
          </a:xfrm>
          <a:prstGeom prst="rect">
            <a:avLst/>
          </a:prstGeom>
        </p:spPr>
        <p:txBody>
          <a:bodyPr wrap="none">
            <a:spAutoFit/>
          </a:bodyPr>
          <a:lstStyle/>
          <a:p>
            <a:r>
              <a:rPr lang="en-US" b="1" dirty="0" smtClean="0">
                <a:solidFill>
                  <a:srgbClr val="C00000"/>
                </a:solidFill>
              </a:rPr>
              <a:t>TPSA </a:t>
            </a:r>
            <a:r>
              <a:rPr lang="en-US" b="1" dirty="0" smtClean="0"/>
              <a:t> - Topological Polar </a:t>
            </a:r>
            <a:r>
              <a:rPr lang="en-US" b="1" dirty="0"/>
              <a:t>Surface Area</a:t>
            </a:r>
            <a:endParaRPr lang="en-US" dirty="0"/>
          </a:p>
        </p:txBody>
      </p:sp>
      <p:pic>
        <p:nvPicPr>
          <p:cNvPr id="121859" name="Picture 3"/>
          <p:cNvPicPr>
            <a:picLocks noChangeAspect="1" noChangeArrowheads="1"/>
          </p:cNvPicPr>
          <p:nvPr/>
        </p:nvPicPr>
        <p:blipFill>
          <a:blip r:embed="rId6" cstate="print"/>
          <a:srcRect/>
          <a:stretch>
            <a:fillRect/>
          </a:stretch>
        </p:blipFill>
        <p:spPr bwMode="auto">
          <a:xfrm>
            <a:off x="2214546" y="1571612"/>
            <a:ext cx="4929222" cy="48535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3" cstate="print"/>
          <a:srcRect/>
          <a:stretch>
            <a:fillRect/>
          </a:stretch>
        </p:blipFill>
        <p:spPr bwMode="auto">
          <a:xfrm>
            <a:off x="1928794" y="1000107"/>
            <a:ext cx="4643470" cy="4331219"/>
          </a:xfrm>
          <a:prstGeom prst="rect">
            <a:avLst/>
          </a:prstGeom>
          <a:noFill/>
          <a:ln w="9525">
            <a:noFill/>
            <a:miter lim="800000"/>
            <a:headEnd/>
            <a:tailEnd/>
          </a:ln>
        </p:spPr>
      </p:pic>
      <p:sp>
        <p:nvSpPr>
          <p:cNvPr id="3" name="Rectangle 2"/>
          <p:cNvSpPr/>
          <p:nvPr/>
        </p:nvSpPr>
        <p:spPr>
          <a:xfrm>
            <a:off x="1571604" y="285728"/>
            <a:ext cx="5368329" cy="461665"/>
          </a:xfrm>
          <a:prstGeom prst="rect">
            <a:avLst/>
          </a:prstGeom>
        </p:spPr>
        <p:txBody>
          <a:bodyPr wrap="none">
            <a:spAutoFit/>
          </a:bodyPr>
          <a:lstStyle/>
          <a:p>
            <a:r>
              <a:rPr lang="en-US" b="1" dirty="0" smtClean="0">
                <a:solidFill>
                  <a:srgbClr val="C00000"/>
                </a:solidFill>
              </a:rPr>
              <a:t>TPSA </a:t>
            </a:r>
            <a:r>
              <a:rPr lang="en-US" b="1" dirty="0" smtClean="0"/>
              <a:t> - Topological Polar </a:t>
            </a:r>
            <a:r>
              <a:rPr lang="en-US" b="1" dirty="0"/>
              <a:t>Surface Area</a:t>
            </a:r>
            <a:endParaRPr lang="en-US" dirty="0"/>
          </a:p>
        </p:txBody>
      </p:sp>
      <p:sp>
        <p:nvSpPr>
          <p:cNvPr id="4" name="Rectangle 3"/>
          <p:cNvSpPr/>
          <p:nvPr/>
        </p:nvSpPr>
        <p:spPr>
          <a:xfrm>
            <a:off x="1000100" y="5500702"/>
            <a:ext cx="6429420" cy="830997"/>
          </a:xfrm>
          <a:prstGeom prst="rect">
            <a:avLst/>
          </a:prstGeom>
        </p:spPr>
        <p:txBody>
          <a:bodyPr wrap="square">
            <a:spAutoFit/>
          </a:bodyPr>
          <a:lstStyle/>
          <a:p>
            <a:r>
              <a:rPr lang="en-US" b="1" dirty="0"/>
              <a:t>3D PSA </a:t>
            </a:r>
            <a:r>
              <a:rPr lang="en-US" b="1" dirty="0" err="1"/>
              <a:t>vs</a:t>
            </a:r>
            <a:r>
              <a:rPr lang="en-US" b="1" dirty="0"/>
              <a:t> TPSA for 34 810 molecules from the</a:t>
            </a:r>
          </a:p>
          <a:p>
            <a:r>
              <a:rPr lang="en-US" b="1" dirty="0"/>
              <a:t>World Drug </a:t>
            </a:r>
            <a:r>
              <a:rPr lang="en-US" b="1" dirty="0" smtClean="0"/>
              <a:t>Index</a:t>
            </a:r>
            <a:endParaRPr lang="en-US"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p:txBody>
          <a:bodyPr/>
          <a:lstStyle/>
          <a:p>
            <a:r>
              <a:rPr lang="en-GB" dirty="0">
                <a:solidFill>
                  <a:srgbClr val="993300"/>
                </a:solidFill>
              </a:rPr>
              <a:t>BCUT descriptors</a:t>
            </a:r>
            <a:endParaRPr lang="en-US" dirty="0">
              <a:solidFill>
                <a:srgbClr val="993300"/>
              </a:solidFill>
            </a:endParaRPr>
          </a:p>
        </p:txBody>
      </p:sp>
      <p:sp>
        <p:nvSpPr>
          <p:cNvPr id="497667" name="Rectangle 3"/>
          <p:cNvSpPr>
            <a:spLocks noGrp="1" noChangeArrowheads="1"/>
          </p:cNvSpPr>
          <p:nvPr>
            <p:ph type="body" idx="1"/>
          </p:nvPr>
        </p:nvSpPr>
        <p:spPr/>
        <p:txBody>
          <a:bodyPr/>
          <a:lstStyle/>
          <a:p>
            <a:pPr>
              <a:lnSpc>
                <a:spcPct val="90000"/>
              </a:lnSpc>
            </a:pPr>
            <a:r>
              <a:rPr lang="en-GB" sz="2800" dirty="0"/>
              <a:t>A type of topological index with a complex history</a:t>
            </a:r>
          </a:p>
          <a:p>
            <a:pPr lvl="1">
              <a:lnSpc>
                <a:spcPct val="90000"/>
              </a:lnSpc>
            </a:pPr>
            <a:r>
              <a:rPr lang="en-GB" sz="2400" dirty="0"/>
              <a:t>B = Frank Burden</a:t>
            </a:r>
          </a:p>
          <a:p>
            <a:pPr lvl="1">
              <a:lnSpc>
                <a:spcPct val="90000"/>
              </a:lnSpc>
            </a:pPr>
            <a:r>
              <a:rPr lang="en-GB" sz="2400" dirty="0"/>
              <a:t>C = Chemical Abstracts Service</a:t>
            </a:r>
          </a:p>
          <a:p>
            <a:pPr lvl="1">
              <a:lnSpc>
                <a:spcPct val="90000"/>
              </a:lnSpc>
            </a:pPr>
            <a:r>
              <a:rPr lang="en-GB" sz="2400" dirty="0"/>
              <a:t>UT = University of Texas (Bob Pearlman)</a:t>
            </a:r>
          </a:p>
          <a:p>
            <a:pPr>
              <a:lnSpc>
                <a:spcPct val="90000"/>
              </a:lnSpc>
            </a:pPr>
            <a:r>
              <a:rPr lang="en-GB" sz="2800" dirty="0"/>
              <a:t>based on </a:t>
            </a:r>
            <a:r>
              <a:rPr lang="en-GB" sz="2800" dirty="0" smtClean="0"/>
              <a:t>2D or 3D </a:t>
            </a:r>
            <a:r>
              <a:rPr lang="en-GB" sz="2800" dirty="0"/>
              <a:t>structure of molecule</a:t>
            </a:r>
          </a:p>
          <a:p>
            <a:pPr lvl="1">
              <a:lnSpc>
                <a:spcPct val="90000"/>
              </a:lnSpc>
            </a:pPr>
            <a:r>
              <a:rPr lang="en-GB" sz="2400" dirty="0" smtClean="0"/>
              <a:t>N </a:t>
            </a:r>
            <a:r>
              <a:rPr lang="en-GB" sz="2400" dirty="0"/>
              <a:t>different indexes generated for each molecule</a:t>
            </a:r>
          </a:p>
          <a:p>
            <a:pPr>
              <a:lnSpc>
                <a:spcPct val="90000"/>
              </a:lnSpc>
            </a:pPr>
            <a:r>
              <a:rPr lang="en-GB" sz="2800" dirty="0"/>
              <a:t>often used as descriptors for cell-based partitioning of chemical space </a:t>
            </a:r>
          </a:p>
          <a:p>
            <a:pPr lvl="1">
              <a:lnSpc>
                <a:spcPct val="90000"/>
              </a:lnSpc>
            </a:pPr>
            <a:r>
              <a:rPr lang="en-GB" sz="2400" dirty="0" smtClean="0"/>
              <a:t>N </a:t>
            </a:r>
            <a:r>
              <a:rPr lang="en-GB" sz="2400" dirty="0"/>
              <a:t>descriptors = </a:t>
            </a:r>
            <a:r>
              <a:rPr lang="en-GB" sz="2400" dirty="0" smtClean="0"/>
              <a:t>N </a:t>
            </a:r>
            <a:r>
              <a:rPr lang="en-GB" sz="2400" dirty="0"/>
              <a:t>dimensions</a:t>
            </a:r>
            <a:endParaRPr lang="en-US"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1913" y="36513"/>
          <a:ext cx="9017000" cy="6011862"/>
        </p:xfrm>
        <a:graphic>
          <a:graphicData uri="http://schemas.openxmlformats.org/presentationml/2006/ole">
            <mc:AlternateContent xmlns:mc="http://schemas.openxmlformats.org/markup-compatibility/2006">
              <mc:Choice xmlns:v="urn:schemas-microsoft-com:vml" Requires="v">
                <p:oleObj spid="_x0000_s497671" name="Diapositive" r:id="rId4" imgW="3474853" imgH="2316328" progId="PowerPoint.Slide.8">
                  <p:embed/>
                </p:oleObj>
              </mc:Choice>
              <mc:Fallback>
                <p:oleObj name="Diapositive" r:id="rId4" imgW="3474853" imgH="2316328" progId="PowerPoint.Slid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13" y="36513"/>
                        <a:ext cx="9017000" cy="6011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4"/>
          <p:cNvSpPr>
            <a:spLocks noChangeArrowheads="1"/>
          </p:cNvSpPr>
          <p:nvPr/>
        </p:nvSpPr>
        <p:spPr bwMode="auto">
          <a:xfrm>
            <a:off x="755576" y="6381328"/>
            <a:ext cx="5643563" cy="338138"/>
          </a:xfrm>
          <a:prstGeom prst="rect">
            <a:avLst/>
          </a:prstGeom>
          <a:noFill/>
          <a:ln w="9525">
            <a:noFill/>
            <a:miter lim="800000"/>
            <a:headEnd/>
            <a:tailEnd/>
          </a:ln>
        </p:spPr>
        <p:txBody>
          <a:bodyPr anchor="ctr">
            <a:spAutoFit/>
          </a:bodyPr>
          <a:lstStyle/>
          <a:p>
            <a:pPr eaLnBrk="0" hangingPunct="0"/>
            <a:r>
              <a:rPr lang="fr-FR" sz="1600" dirty="0" err="1">
                <a:solidFill>
                  <a:srgbClr val="000000"/>
                </a:solidFill>
                <a:latin typeface="Calibri" pitchFamily="34" charset="0"/>
                <a:cs typeface="Times New Roman" pitchFamily="18" charset="0"/>
              </a:rPr>
              <a:t>Burden</a:t>
            </a:r>
            <a:r>
              <a:rPr lang="fr-FR" sz="1600" dirty="0">
                <a:solidFill>
                  <a:srgbClr val="000000"/>
                </a:solidFill>
                <a:latin typeface="Calibri" pitchFamily="34" charset="0"/>
                <a:cs typeface="Times New Roman" pitchFamily="18" charset="0"/>
              </a:rPr>
              <a:t>. F.R., Quant. </a:t>
            </a:r>
            <a:r>
              <a:rPr lang="en-US" sz="1600" dirty="0" err="1">
                <a:solidFill>
                  <a:srgbClr val="000000"/>
                </a:solidFill>
                <a:latin typeface="Calibri" pitchFamily="34" charset="0"/>
                <a:cs typeface="Times New Roman" pitchFamily="18" charset="0"/>
              </a:rPr>
              <a:t>Struct</a:t>
            </a:r>
            <a:r>
              <a:rPr lang="en-US" sz="1600" dirty="0">
                <a:solidFill>
                  <a:srgbClr val="000000"/>
                </a:solidFill>
                <a:latin typeface="Calibri" pitchFamily="34" charset="0"/>
                <a:cs typeface="Times New Roman" pitchFamily="18" charset="0"/>
              </a:rPr>
              <a:t> .-Act. </a:t>
            </a:r>
            <a:r>
              <a:rPr lang="en-US" sz="1600" dirty="0" err="1">
                <a:solidFill>
                  <a:srgbClr val="000000"/>
                </a:solidFill>
                <a:latin typeface="Calibri" pitchFamily="34" charset="0"/>
                <a:cs typeface="Times New Roman" pitchFamily="18" charset="0"/>
              </a:rPr>
              <a:t>Relat</a:t>
            </a:r>
            <a:r>
              <a:rPr lang="en-US" sz="1600" dirty="0">
                <a:solidFill>
                  <a:srgbClr val="000000"/>
                </a:solidFill>
                <a:latin typeface="Calibri" pitchFamily="34" charset="0"/>
                <a:cs typeface="Times New Roman" pitchFamily="18" charset="0"/>
              </a:rPr>
              <a:t>., (1997), 16, 309-314</a:t>
            </a:r>
            <a:endParaRPr lang="en-US"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0"/>
            <a:ext cx="7920880" cy="2985433"/>
          </a:xfrm>
          <a:prstGeom prst="rect">
            <a:avLst/>
          </a:prstGeom>
        </p:spPr>
        <p:txBody>
          <a:bodyPr wrap="square">
            <a:spAutoFit/>
          </a:bodyPr>
          <a:lstStyle/>
          <a:p>
            <a:r>
              <a:rPr lang="en-US" b="1" dirty="0"/>
              <a:t>The </a:t>
            </a:r>
            <a:r>
              <a:rPr lang="en-US" b="1" i="1" dirty="0" err="1"/>
              <a:t>eigenvalues</a:t>
            </a:r>
            <a:r>
              <a:rPr lang="en-US" b="1" i="1" dirty="0"/>
              <a:t> and eigenvectors </a:t>
            </a:r>
            <a:r>
              <a:rPr lang="en-US" i="1" dirty="0"/>
              <a:t>of a matrix </a:t>
            </a:r>
            <a:r>
              <a:rPr lang="en-US" i="1" dirty="0" smtClean="0"/>
              <a:t> </a:t>
            </a:r>
            <a:r>
              <a:rPr lang="en-US" b="1" i="1" dirty="0" smtClean="0"/>
              <a:t>A </a:t>
            </a:r>
            <a:r>
              <a:rPr lang="en-US" i="1" dirty="0" smtClean="0"/>
              <a:t>are </a:t>
            </a:r>
            <a:r>
              <a:rPr lang="en-US" i="1" dirty="0"/>
              <a:t>frequently required; an</a:t>
            </a:r>
          </a:p>
          <a:p>
            <a:r>
              <a:rPr lang="en-US" dirty="0"/>
              <a:t>eigenvector is one-column matrix </a:t>
            </a:r>
            <a:r>
              <a:rPr lang="en-US" b="1" dirty="0"/>
              <a:t>x</a:t>
            </a:r>
            <a:r>
              <a:rPr lang="en-US" dirty="0"/>
              <a:t> such that:</a:t>
            </a:r>
          </a:p>
          <a:p>
            <a:pPr algn="ctr"/>
            <a:r>
              <a:rPr lang="fr-FR" sz="3200" b="1" dirty="0" err="1"/>
              <a:t>Ax</a:t>
            </a:r>
            <a:r>
              <a:rPr lang="fr-FR" sz="3200" b="1" dirty="0"/>
              <a:t> </a:t>
            </a:r>
            <a:r>
              <a:rPr lang="fr-FR" sz="3200" dirty="0"/>
              <a:t>= </a:t>
            </a:r>
            <a:r>
              <a:rPr lang="el-GR" sz="3200" i="1" dirty="0"/>
              <a:t>λ</a:t>
            </a:r>
            <a:r>
              <a:rPr lang="fr-FR" sz="3200" b="1" i="1" dirty="0" smtClean="0"/>
              <a:t>x</a:t>
            </a:r>
            <a:endParaRPr lang="fr-FR" sz="3200" b="1" i="1" dirty="0"/>
          </a:p>
          <a:p>
            <a:r>
              <a:rPr lang="en-US" dirty="0"/>
              <a:t>where </a:t>
            </a:r>
            <a:r>
              <a:rPr lang="en-US" b="1" i="1" dirty="0"/>
              <a:t>λ</a:t>
            </a:r>
            <a:r>
              <a:rPr lang="en-US" i="1" dirty="0"/>
              <a:t> is the associated </a:t>
            </a:r>
            <a:r>
              <a:rPr lang="en-US" i="1" dirty="0" err="1"/>
              <a:t>eigenvalue</a:t>
            </a:r>
            <a:r>
              <a:rPr lang="en-US" i="1" dirty="0"/>
              <a:t>. This equation can be reformulated as follows:</a:t>
            </a:r>
          </a:p>
          <a:p>
            <a:pPr algn="ctr"/>
            <a:r>
              <a:rPr lang="pt-BR" sz="3200" dirty="0"/>
              <a:t>Ax = </a:t>
            </a:r>
            <a:r>
              <a:rPr lang="pt-BR" sz="3200" i="1" dirty="0"/>
              <a:t>λx ⇒ Ax = λxI ⇒ (A − λI) x = </a:t>
            </a:r>
            <a:r>
              <a:rPr lang="pt-BR" sz="3200" i="1" dirty="0" smtClean="0"/>
              <a:t>0</a:t>
            </a:r>
            <a:endParaRPr lang="pt-BR" sz="3200" i="1" dirty="0"/>
          </a:p>
        </p:txBody>
      </p:sp>
      <p:pic>
        <p:nvPicPr>
          <p:cNvPr id="2050" name="Picture 2"/>
          <p:cNvPicPr>
            <a:picLocks noChangeAspect="1" noChangeArrowheads="1"/>
          </p:cNvPicPr>
          <p:nvPr/>
        </p:nvPicPr>
        <p:blipFill>
          <a:blip r:embed="rId2" cstate="print"/>
          <a:srcRect/>
          <a:stretch>
            <a:fillRect/>
          </a:stretch>
        </p:blipFill>
        <p:spPr bwMode="auto">
          <a:xfrm>
            <a:off x="467544" y="4437112"/>
            <a:ext cx="2429539" cy="1068412"/>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3131840" y="4725144"/>
            <a:ext cx="3528392" cy="366953"/>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755576" y="5389911"/>
            <a:ext cx="7200800" cy="1279449"/>
          </a:xfrm>
          <a:prstGeom prst="rect">
            <a:avLst/>
          </a:prstGeom>
          <a:noFill/>
          <a:ln w="9525">
            <a:noFill/>
            <a:miter lim="800000"/>
            <a:headEnd/>
            <a:tailEnd/>
          </a:ln>
        </p:spPr>
      </p:pic>
      <p:cxnSp>
        <p:nvCxnSpPr>
          <p:cNvPr id="8" name="Connecteur droit 7"/>
          <p:cNvCxnSpPr/>
          <p:nvPr/>
        </p:nvCxnSpPr>
        <p:spPr>
          <a:xfrm flipV="1">
            <a:off x="323528" y="2996952"/>
            <a:ext cx="7920880" cy="72008"/>
          </a:xfrm>
          <a:prstGeom prst="line">
            <a:avLst/>
          </a:prstGeom>
        </p:spPr>
        <p:style>
          <a:lnRef idx="1">
            <a:schemeClr val="accent1"/>
          </a:lnRef>
          <a:fillRef idx="0">
            <a:schemeClr val="accent1"/>
          </a:fillRef>
          <a:effectRef idx="0">
            <a:schemeClr val="accent1"/>
          </a:effectRef>
          <a:fontRef idx="minor">
            <a:schemeClr val="tx1"/>
          </a:fontRef>
        </p:style>
      </p:cxnSp>
      <p:grpSp>
        <p:nvGrpSpPr>
          <p:cNvPr id="3" name="Groupe 9"/>
          <p:cNvGrpSpPr/>
          <p:nvPr/>
        </p:nvGrpSpPr>
        <p:grpSpPr>
          <a:xfrm>
            <a:off x="251520" y="3284984"/>
            <a:ext cx="3096344" cy="1061296"/>
            <a:chOff x="251520" y="3140968"/>
            <a:chExt cx="3096344" cy="1061296"/>
          </a:xfrm>
        </p:grpSpPr>
        <p:pic>
          <p:nvPicPr>
            <p:cNvPr id="2052" name="Picture 4"/>
            <p:cNvPicPr>
              <a:picLocks noChangeAspect="1" noChangeArrowheads="1"/>
            </p:cNvPicPr>
            <p:nvPr/>
          </p:nvPicPr>
          <p:blipFill>
            <a:blip r:embed="rId5" cstate="print"/>
            <a:srcRect/>
            <a:stretch>
              <a:fillRect/>
            </a:stretch>
          </p:blipFill>
          <p:spPr bwMode="auto">
            <a:xfrm>
              <a:off x="2195736" y="3140968"/>
              <a:ext cx="1152128" cy="1061296"/>
            </a:xfrm>
            <a:prstGeom prst="rect">
              <a:avLst/>
            </a:prstGeom>
            <a:noFill/>
            <a:ln w="9525">
              <a:noFill/>
              <a:miter lim="800000"/>
              <a:headEnd/>
              <a:tailEnd/>
            </a:ln>
          </p:spPr>
        </p:pic>
        <p:sp>
          <p:nvSpPr>
            <p:cNvPr id="9" name="ZoneTexte 8"/>
            <p:cNvSpPr txBox="1"/>
            <p:nvPr/>
          </p:nvSpPr>
          <p:spPr>
            <a:xfrm>
              <a:off x="251520" y="3356992"/>
              <a:ext cx="1610826" cy="523220"/>
            </a:xfrm>
            <a:prstGeom prst="rect">
              <a:avLst/>
            </a:prstGeom>
            <a:noFill/>
          </p:spPr>
          <p:txBody>
            <a:bodyPr wrap="none" rtlCol="0">
              <a:spAutoFit/>
            </a:bodyPr>
            <a:lstStyle/>
            <a:p>
              <a:r>
                <a:rPr lang="fr-FR" i="1" dirty="0" err="1" smtClean="0"/>
                <a:t>Example</a:t>
              </a:r>
              <a:r>
                <a:rPr lang="fr-FR" i="1" dirty="0" smtClean="0"/>
                <a:t>:  </a:t>
              </a:r>
              <a:r>
                <a:rPr lang="fr-FR" sz="2800" b="1" i="1" dirty="0" smtClean="0"/>
                <a:t>A </a:t>
              </a:r>
              <a:r>
                <a:rPr lang="fr-FR" b="1" i="1" dirty="0" smtClean="0"/>
                <a:t>=</a:t>
              </a:r>
              <a:r>
                <a:rPr lang="fr-FR" i="1" dirty="0" smtClean="0"/>
                <a:t> </a:t>
              </a:r>
              <a:endParaRPr lang="fr-FR" i="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checkerboard(across)">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checkerboard(across)">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053"/>
                                        </p:tgtEl>
                                        <p:attrNameLst>
                                          <p:attrName>style.visibility</p:attrName>
                                        </p:attrNameLst>
                                      </p:cBhvr>
                                      <p:to>
                                        <p:strVal val="visible"/>
                                      </p:to>
                                    </p:set>
                                    <p:animEffect transition="in" filter="checkerboard(across)">
                                      <p:cBhvr>
                                        <p:cTn id="22"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62" name="Picture 2" descr="skelleton2"/>
          <p:cNvPicPr>
            <a:picLocks noChangeAspect="1" noChangeArrowheads="1"/>
          </p:cNvPicPr>
          <p:nvPr/>
        </p:nvPicPr>
        <p:blipFill>
          <a:blip r:embed="rId3" cstate="print"/>
          <a:srcRect/>
          <a:stretch>
            <a:fillRect/>
          </a:stretch>
        </p:blipFill>
        <p:spPr bwMode="auto">
          <a:xfrm>
            <a:off x="6908800" y="1828800"/>
            <a:ext cx="1468967" cy="3962400"/>
          </a:xfrm>
          <a:prstGeom prst="rect">
            <a:avLst/>
          </a:prstGeom>
          <a:noFill/>
        </p:spPr>
      </p:pic>
      <p:sp>
        <p:nvSpPr>
          <p:cNvPr id="1576963" name="Rectangle 3"/>
          <p:cNvSpPr>
            <a:spLocks noGrp="1" noChangeArrowheads="1"/>
          </p:cNvSpPr>
          <p:nvPr>
            <p:ph type="title"/>
          </p:nvPr>
        </p:nvSpPr>
        <p:spPr>
          <a:xfrm>
            <a:off x="643467" y="419100"/>
            <a:ext cx="7857067" cy="1143000"/>
          </a:xfrm>
          <a:noFill/>
          <a:ln/>
        </p:spPr>
        <p:txBody>
          <a:bodyPr/>
          <a:lstStyle/>
          <a:p>
            <a:r>
              <a:rPr lang="de-DE" b="1" dirty="0">
                <a:solidFill>
                  <a:srgbClr val="000099"/>
                </a:solidFill>
              </a:rPr>
              <a:t>Fragment </a:t>
            </a:r>
            <a:r>
              <a:rPr lang="de-DE" b="1" dirty="0" err="1" smtClean="0">
                <a:solidFill>
                  <a:srgbClr val="000099"/>
                </a:solidFill>
              </a:rPr>
              <a:t>Descriptors</a:t>
            </a:r>
            <a:endParaRPr lang="de-DE" b="1" dirty="0">
              <a:solidFill>
                <a:srgbClr val="000099"/>
              </a:solidFill>
            </a:endParaRPr>
          </a:p>
        </p:txBody>
      </p:sp>
      <p:sp>
        <p:nvSpPr>
          <p:cNvPr id="1576964" name="Rectangle 4"/>
          <p:cNvSpPr>
            <a:spLocks noChangeArrowheads="1"/>
          </p:cNvSpPr>
          <p:nvPr/>
        </p:nvSpPr>
        <p:spPr bwMode="auto">
          <a:xfrm>
            <a:off x="745067" y="2971800"/>
            <a:ext cx="7789333" cy="381000"/>
          </a:xfrm>
          <a:prstGeom prst="rect">
            <a:avLst/>
          </a:prstGeom>
          <a:noFill/>
          <a:ln w="9525">
            <a:noFill/>
            <a:miter lim="800000"/>
            <a:headEnd/>
            <a:tailEnd/>
          </a:ln>
          <a:effectLst/>
        </p:spPr>
        <p:txBody>
          <a:bodyPr lIns="92075" tIns="46038" rIns="92075" bIns="46038" anchor="ctr"/>
          <a:lstStyle/>
          <a:p>
            <a:pPr algn="ctr">
              <a:lnSpc>
                <a:spcPct val="135000"/>
              </a:lnSpc>
            </a:pPr>
            <a:r>
              <a:rPr lang="de-DE" sz="2700">
                <a:latin typeface="Arial" charset="0"/>
              </a:rPr>
              <a:t>molecules can be dissected </a:t>
            </a:r>
          </a:p>
        </p:txBody>
      </p:sp>
      <p:pic>
        <p:nvPicPr>
          <p:cNvPr id="1576965" name="Picture 5" descr="fick1"/>
          <p:cNvPicPr>
            <a:picLocks noChangeAspect="1" noChangeArrowheads="1"/>
          </p:cNvPicPr>
          <p:nvPr/>
        </p:nvPicPr>
        <p:blipFill>
          <a:blip r:embed="rId4" cstate="print"/>
          <a:srcRect/>
          <a:stretch>
            <a:fillRect/>
          </a:stretch>
        </p:blipFill>
        <p:spPr bwMode="auto">
          <a:xfrm>
            <a:off x="1336323" y="4449764"/>
            <a:ext cx="1237544" cy="1189037"/>
          </a:xfrm>
          <a:prstGeom prst="rect">
            <a:avLst/>
          </a:prstGeom>
          <a:noFill/>
        </p:spPr>
      </p:pic>
      <p:pic>
        <p:nvPicPr>
          <p:cNvPr id="1576966" name="Picture 6" descr="fick2"/>
          <p:cNvPicPr>
            <a:picLocks noChangeAspect="1" noChangeArrowheads="1"/>
          </p:cNvPicPr>
          <p:nvPr/>
        </p:nvPicPr>
        <p:blipFill>
          <a:blip r:embed="rId5" cstate="print"/>
          <a:srcRect/>
          <a:stretch>
            <a:fillRect/>
          </a:stretch>
        </p:blipFill>
        <p:spPr bwMode="auto">
          <a:xfrm>
            <a:off x="1133123" y="2057400"/>
            <a:ext cx="1161344" cy="1004888"/>
          </a:xfrm>
          <a:prstGeom prst="rect">
            <a:avLst/>
          </a:prstGeom>
          <a:noFill/>
        </p:spPr>
      </p:pic>
      <p:pic>
        <p:nvPicPr>
          <p:cNvPr id="1576967" name="Picture 7" descr="fick3"/>
          <p:cNvPicPr>
            <a:picLocks noChangeAspect="1" noChangeArrowheads="1"/>
          </p:cNvPicPr>
          <p:nvPr/>
        </p:nvPicPr>
        <p:blipFill>
          <a:blip r:embed="rId6" cstate="print"/>
          <a:srcRect/>
          <a:stretch>
            <a:fillRect/>
          </a:stretch>
        </p:blipFill>
        <p:spPr bwMode="auto">
          <a:xfrm>
            <a:off x="726723" y="3200401"/>
            <a:ext cx="1375833" cy="1260475"/>
          </a:xfrm>
          <a:prstGeom prst="rect">
            <a:avLst/>
          </a:prstGeom>
          <a:noFill/>
        </p:spPr>
      </p:pic>
    </p:spTree>
    <p:extLst>
      <p:ext uri="{BB962C8B-B14F-4D97-AF65-F5344CB8AC3E}">
        <p14:creationId xmlns:p14="http://schemas.microsoft.com/office/powerpoint/2010/main" val="8651332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à coins arrondis 23"/>
          <p:cNvSpPr/>
          <p:nvPr/>
        </p:nvSpPr>
        <p:spPr>
          <a:xfrm>
            <a:off x="5786438" y="1285875"/>
            <a:ext cx="3214687" cy="5357813"/>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22" name="Rectangle à coins arrondis 21"/>
          <p:cNvSpPr/>
          <p:nvPr/>
        </p:nvSpPr>
        <p:spPr>
          <a:xfrm>
            <a:off x="142875" y="1285875"/>
            <a:ext cx="3214688" cy="5357813"/>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0" name="Titre 1"/>
          <p:cNvSpPr txBox="1">
            <a:spLocks/>
          </p:cNvSpPr>
          <p:nvPr/>
        </p:nvSpPr>
        <p:spPr>
          <a:xfrm>
            <a:off x="428625" y="428625"/>
            <a:ext cx="8229600" cy="1143000"/>
          </a:xfrm>
          <a:prstGeom prst="rect">
            <a:avLst/>
          </a:prstGeom>
        </p:spPr>
        <p:txBody>
          <a:bodyPr>
            <a:normAutofit/>
          </a:bodyPr>
          <a:lstStyle/>
          <a:p>
            <a:pPr algn="ctr">
              <a:defRPr/>
            </a:pPr>
            <a:r>
              <a:rPr lang="fr-FR" sz="3200" dirty="0">
                <a:solidFill>
                  <a:schemeClr val="tx2"/>
                </a:solidFill>
                <a:latin typeface="+mj-lt"/>
                <a:ea typeface="+mj-ea"/>
                <a:cs typeface="+mj-cs"/>
              </a:rPr>
              <a:t>ISIDA fragments</a:t>
            </a:r>
          </a:p>
        </p:txBody>
      </p:sp>
      <p:cxnSp>
        <p:nvCxnSpPr>
          <p:cNvPr id="11" name="Connecteur droit 10"/>
          <p:cNvCxnSpPr/>
          <p:nvPr/>
        </p:nvCxnSpPr>
        <p:spPr>
          <a:xfrm>
            <a:off x="0" y="1071563"/>
            <a:ext cx="9144000" cy="1587"/>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21510" name="Picture 4" descr="C:\Documents and Settings\Standard\Mes documents\Mes images\diapo_fragments.JPG"/>
          <p:cNvPicPr>
            <a:picLocks noChangeAspect="1" noChangeArrowheads="1"/>
          </p:cNvPicPr>
          <p:nvPr/>
        </p:nvPicPr>
        <p:blipFill>
          <a:blip r:embed="rId3" cstate="print"/>
          <a:srcRect/>
          <a:stretch>
            <a:fillRect/>
          </a:stretch>
        </p:blipFill>
        <p:spPr bwMode="auto">
          <a:xfrm>
            <a:off x="3671888" y="2428875"/>
            <a:ext cx="1828800" cy="3517900"/>
          </a:xfrm>
          <a:prstGeom prst="rect">
            <a:avLst/>
          </a:prstGeom>
          <a:noFill/>
          <a:ln w="9525">
            <a:noFill/>
            <a:miter lim="800000"/>
            <a:headEnd/>
            <a:tailEnd/>
          </a:ln>
        </p:spPr>
      </p:pic>
      <p:sp>
        <p:nvSpPr>
          <p:cNvPr id="21511" name="ZoneTexte 8"/>
          <p:cNvSpPr txBox="1">
            <a:spLocks noChangeArrowheads="1"/>
          </p:cNvSpPr>
          <p:nvPr/>
        </p:nvSpPr>
        <p:spPr bwMode="auto">
          <a:xfrm>
            <a:off x="285750" y="1428750"/>
            <a:ext cx="2928938" cy="646113"/>
          </a:xfrm>
          <a:prstGeom prst="rect">
            <a:avLst/>
          </a:prstGeom>
          <a:noFill/>
          <a:ln w="9525">
            <a:noFill/>
            <a:miter lim="800000"/>
            <a:headEnd/>
            <a:tailEnd/>
          </a:ln>
        </p:spPr>
        <p:txBody>
          <a:bodyPr>
            <a:spAutoFit/>
          </a:bodyPr>
          <a:lstStyle/>
          <a:p>
            <a:pPr algn="ctr"/>
            <a:r>
              <a:rPr lang="fr-FR" sz="2000">
                <a:solidFill>
                  <a:srgbClr val="0070C0"/>
                </a:solidFill>
              </a:rPr>
              <a:t>Sequences</a:t>
            </a:r>
            <a:r>
              <a:rPr lang="fr-FR" sz="1600">
                <a:solidFill>
                  <a:srgbClr val="0070C0"/>
                </a:solidFill>
              </a:rPr>
              <a:t> </a:t>
            </a:r>
          </a:p>
          <a:p>
            <a:pPr algn="ctr"/>
            <a:r>
              <a:rPr lang="fr-FR" sz="1600"/>
              <a:t>containing  2  &lt; N &lt; 15  atoms</a:t>
            </a:r>
          </a:p>
        </p:txBody>
      </p:sp>
      <p:sp>
        <p:nvSpPr>
          <p:cNvPr id="21512" name="ZoneTexte 18"/>
          <p:cNvSpPr txBox="1">
            <a:spLocks noChangeArrowheads="1"/>
          </p:cNvSpPr>
          <p:nvPr/>
        </p:nvSpPr>
        <p:spPr bwMode="auto">
          <a:xfrm>
            <a:off x="6143625" y="1357313"/>
            <a:ext cx="2643188" cy="892175"/>
          </a:xfrm>
          <a:prstGeom prst="rect">
            <a:avLst/>
          </a:prstGeom>
          <a:noFill/>
          <a:ln w="9525">
            <a:noFill/>
            <a:miter lim="800000"/>
            <a:headEnd/>
            <a:tailEnd/>
          </a:ln>
        </p:spPr>
        <p:txBody>
          <a:bodyPr>
            <a:spAutoFit/>
          </a:bodyPr>
          <a:lstStyle/>
          <a:p>
            <a:pPr algn="ctr"/>
            <a:r>
              <a:rPr lang="fr-FR" sz="2000">
                <a:solidFill>
                  <a:srgbClr val="0070C0"/>
                </a:solidFill>
              </a:rPr>
              <a:t>Augmented Atoms:</a:t>
            </a:r>
          </a:p>
          <a:p>
            <a:pPr algn="ctr"/>
            <a:r>
              <a:rPr lang="fr-FR" sz="1600"/>
              <a:t>selected atoms with their closest neighbours</a:t>
            </a:r>
          </a:p>
        </p:txBody>
      </p:sp>
      <p:sp>
        <p:nvSpPr>
          <p:cNvPr id="21513" name="ZoneTexte 32"/>
          <p:cNvSpPr txBox="1">
            <a:spLocks noChangeArrowheads="1"/>
          </p:cNvSpPr>
          <p:nvPr/>
        </p:nvSpPr>
        <p:spPr bwMode="auto">
          <a:xfrm>
            <a:off x="3357563" y="1273175"/>
            <a:ext cx="2428875" cy="461963"/>
          </a:xfrm>
          <a:prstGeom prst="rect">
            <a:avLst/>
          </a:prstGeom>
          <a:noFill/>
          <a:ln w="9525">
            <a:noFill/>
            <a:miter lim="800000"/>
            <a:headEnd/>
            <a:tailEnd/>
          </a:ln>
        </p:spPr>
        <p:txBody>
          <a:bodyPr>
            <a:spAutoFit/>
          </a:bodyPr>
          <a:lstStyle/>
          <a:p>
            <a:pPr algn="ctr"/>
            <a:r>
              <a:rPr lang="fr-FR" sz="2400" i="1">
                <a:solidFill>
                  <a:srgbClr val="C00000"/>
                </a:solidFill>
              </a:rPr>
              <a:t>atoms and bonds</a:t>
            </a:r>
          </a:p>
        </p:txBody>
      </p:sp>
      <p:pic>
        <p:nvPicPr>
          <p:cNvPr id="21514" name="Picture 10"/>
          <p:cNvPicPr>
            <a:picLocks noChangeAspect="1" noChangeArrowheads="1"/>
          </p:cNvPicPr>
          <p:nvPr/>
        </p:nvPicPr>
        <p:blipFill>
          <a:blip r:embed="rId4" cstate="print"/>
          <a:srcRect/>
          <a:stretch>
            <a:fillRect/>
          </a:stretch>
        </p:blipFill>
        <p:spPr bwMode="auto">
          <a:xfrm>
            <a:off x="315913" y="2286000"/>
            <a:ext cx="2871787" cy="4087813"/>
          </a:xfrm>
          <a:prstGeom prst="rect">
            <a:avLst/>
          </a:prstGeom>
          <a:noFill/>
          <a:ln w="9525">
            <a:noFill/>
            <a:miter lim="800000"/>
            <a:headEnd/>
            <a:tailEnd/>
          </a:ln>
        </p:spPr>
      </p:pic>
      <p:pic>
        <p:nvPicPr>
          <p:cNvPr id="21515" name="Picture 11"/>
          <p:cNvPicPr>
            <a:picLocks noChangeAspect="1" noChangeArrowheads="1"/>
          </p:cNvPicPr>
          <p:nvPr/>
        </p:nvPicPr>
        <p:blipFill>
          <a:blip r:embed="rId5" cstate="print"/>
          <a:srcRect/>
          <a:stretch>
            <a:fillRect/>
          </a:stretch>
        </p:blipFill>
        <p:spPr bwMode="auto">
          <a:xfrm>
            <a:off x="5978525" y="2286000"/>
            <a:ext cx="2841625" cy="4087813"/>
          </a:xfrm>
          <a:prstGeom prst="rect">
            <a:avLst/>
          </a:prstGeom>
          <a:noFill/>
          <a:ln w="9525">
            <a:noFill/>
            <a:miter lim="800000"/>
            <a:headEnd/>
            <a:tailEnd/>
          </a:ln>
        </p:spPr>
      </p:pic>
    </p:spTree>
    <p:extLst>
      <p:ext uri="{BB962C8B-B14F-4D97-AF65-F5344CB8AC3E}">
        <p14:creationId xmlns:p14="http://schemas.microsoft.com/office/powerpoint/2010/main" val="2092976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34" descr="Paper_02"/>
          <p:cNvPicPr>
            <a:picLocks noChangeAspect="1" noChangeArrowheads="1"/>
          </p:cNvPicPr>
          <p:nvPr/>
        </p:nvPicPr>
        <p:blipFill>
          <a:blip r:embed="rId4" cstate="print"/>
          <a:srcRect/>
          <a:stretch>
            <a:fillRect/>
          </a:stretch>
        </p:blipFill>
        <p:spPr bwMode="auto">
          <a:xfrm>
            <a:off x="-7938" y="309563"/>
            <a:ext cx="9151938" cy="6291262"/>
          </a:xfrm>
          <a:prstGeom prst="rect">
            <a:avLst/>
          </a:prstGeom>
          <a:noFill/>
          <a:ln w="9525">
            <a:noFill/>
            <a:miter lim="800000"/>
            <a:headEnd/>
            <a:tailEnd/>
          </a:ln>
        </p:spPr>
      </p:pic>
      <p:graphicFrame>
        <p:nvGraphicFramePr>
          <p:cNvPr id="16386" name="Object 2"/>
          <p:cNvGraphicFramePr>
            <a:graphicFrameLocks noGrp="1" noChangeAspect="1"/>
          </p:cNvGraphicFramePr>
          <p:nvPr>
            <p:ph sz="half" idx="1"/>
          </p:nvPr>
        </p:nvGraphicFramePr>
        <p:xfrm>
          <a:off x="539750" y="1628775"/>
          <a:ext cx="1008063" cy="869950"/>
        </p:xfrm>
        <a:graphic>
          <a:graphicData uri="http://schemas.openxmlformats.org/presentationml/2006/ole">
            <mc:AlternateContent xmlns:mc="http://schemas.openxmlformats.org/markup-compatibility/2006">
              <mc:Choice xmlns:v="urn:schemas-microsoft-com:vml" Requires="v">
                <p:oleObj spid="_x0000_s508930" name="CS ChemDraw Drawing" r:id="rId5" imgW="1884240" imgH="1627560" progId="ChemDraw.Document.6.0">
                  <p:embed/>
                </p:oleObj>
              </mc:Choice>
              <mc:Fallback>
                <p:oleObj name="CS ChemDraw Drawing" r:id="rId5" imgW="1884240" imgH="1627560" progId="ChemDraw.Document.6.0">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1628775"/>
                        <a:ext cx="1008063" cy="86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7" name="Object 3"/>
          <p:cNvGraphicFramePr>
            <a:graphicFrameLocks noGrp="1" noChangeAspect="1"/>
          </p:cNvGraphicFramePr>
          <p:nvPr>
            <p:ph sz="quarter" idx="2"/>
          </p:nvPr>
        </p:nvGraphicFramePr>
        <p:xfrm>
          <a:off x="539750" y="2781300"/>
          <a:ext cx="762000" cy="936625"/>
        </p:xfrm>
        <a:graphic>
          <a:graphicData uri="http://schemas.openxmlformats.org/presentationml/2006/ole">
            <mc:AlternateContent xmlns:mc="http://schemas.openxmlformats.org/markup-compatibility/2006">
              <mc:Choice xmlns:v="urn:schemas-microsoft-com:vml" Requires="v">
                <p:oleObj spid="_x0000_s508931" name="CS ChemDraw Drawing" r:id="rId7" imgW="1539000" imgH="1890360" progId="ChemDraw.Document.6.0">
                  <p:embed/>
                </p:oleObj>
              </mc:Choice>
              <mc:Fallback>
                <p:oleObj name="CS ChemDraw Drawing" r:id="rId7" imgW="1539000" imgH="1890360" progId="ChemDraw.Document.6.0">
                  <p:embed/>
                  <p:pic>
                    <p:nvPicPr>
                      <p:cNvPr id="0" name=""/>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750" y="2781300"/>
                        <a:ext cx="7620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388" name="Object 4"/>
          <p:cNvGraphicFramePr>
            <a:graphicFrameLocks noGrp="1" noChangeAspect="1"/>
          </p:cNvGraphicFramePr>
          <p:nvPr>
            <p:ph sz="quarter" idx="3"/>
          </p:nvPr>
        </p:nvGraphicFramePr>
        <p:xfrm>
          <a:off x="323850" y="4076700"/>
          <a:ext cx="1171575" cy="885825"/>
        </p:xfrm>
        <a:graphic>
          <a:graphicData uri="http://schemas.openxmlformats.org/presentationml/2006/ole">
            <mc:AlternateContent xmlns:mc="http://schemas.openxmlformats.org/markup-compatibility/2006">
              <mc:Choice xmlns:v="urn:schemas-microsoft-com:vml" Requires="v">
                <p:oleObj spid="_x0000_s508932" name="CS ChemDraw Drawing" r:id="rId9" imgW="1890360" imgH="1430640" progId="ChemDraw.Document.6.0">
                  <p:embed/>
                </p:oleObj>
              </mc:Choice>
              <mc:Fallback>
                <p:oleObj name="CS ChemDraw Drawing" r:id="rId9" imgW="1890360" imgH="1430640" progId="ChemDraw.Document.6.0">
                  <p:embed/>
                  <p:pic>
                    <p:nvPicPr>
                      <p:cNvPr id="0" name=""/>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3850" y="4076700"/>
                        <a:ext cx="1171575"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0" name="Text Box 5"/>
          <p:cNvSpPr txBox="1">
            <a:spLocks noChangeArrowheads="1"/>
          </p:cNvSpPr>
          <p:nvPr/>
        </p:nvSpPr>
        <p:spPr bwMode="auto">
          <a:xfrm>
            <a:off x="539750" y="5367338"/>
            <a:ext cx="577850" cy="366712"/>
          </a:xfrm>
          <a:prstGeom prst="rect">
            <a:avLst/>
          </a:prstGeom>
          <a:noFill/>
          <a:ln w="9525" algn="ctr">
            <a:noFill/>
            <a:miter lim="800000"/>
            <a:headEnd/>
            <a:tailEnd/>
          </a:ln>
        </p:spPr>
        <p:txBody>
          <a:bodyPr wrap="none">
            <a:spAutoFit/>
          </a:bodyPr>
          <a:lstStyle/>
          <a:p>
            <a:pPr algn="ctr"/>
            <a:r>
              <a:rPr lang="en-US">
                <a:solidFill>
                  <a:schemeClr val="bg1"/>
                </a:solidFill>
              </a:rPr>
              <a:t>Etc.</a:t>
            </a:r>
          </a:p>
        </p:txBody>
      </p:sp>
      <p:sp>
        <p:nvSpPr>
          <p:cNvPr id="16391" name="AutoShape 6"/>
          <p:cNvSpPr>
            <a:spLocks noChangeArrowheads="1"/>
          </p:cNvSpPr>
          <p:nvPr/>
        </p:nvSpPr>
        <p:spPr bwMode="auto">
          <a:xfrm>
            <a:off x="2627313" y="1268413"/>
            <a:ext cx="720725" cy="4824412"/>
          </a:xfrm>
          <a:prstGeom prst="roundRect">
            <a:avLst>
              <a:gd name="adj" fmla="val 16667"/>
            </a:avLst>
          </a:prstGeom>
          <a:solidFill>
            <a:srgbClr val="57A22E"/>
          </a:solidFill>
          <a:ln w="28575" algn="ctr">
            <a:solidFill>
              <a:schemeClr val="bg1"/>
            </a:solidFill>
            <a:round/>
            <a:headEnd/>
            <a:tailEnd/>
          </a:ln>
        </p:spPr>
        <p:txBody>
          <a:bodyPr wrap="none" anchor="ctr"/>
          <a:lstStyle/>
          <a:p>
            <a:endParaRPr lang="en-US"/>
          </a:p>
        </p:txBody>
      </p:sp>
      <p:sp>
        <p:nvSpPr>
          <p:cNvPr id="16392" name="Line 7"/>
          <p:cNvSpPr>
            <a:spLocks noChangeShapeType="1"/>
          </p:cNvSpPr>
          <p:nvPr/>
        </p:nvSpPr>
        <p:spPr bwMode="auto">
          <a:xfrm>
            <a:off x="1763713" y="2060575"/>
            <a:ext cx="2520950" cy="0"/>
          </a:xfrm>
          <a:prstGeom prst="line">
            <a:avLst/>
          </a:prstGeom>
          <a:noFill/>
          <a:ln w="57150" cap="rnd">
            <a:solidFill>
              <a:schemeClr val="bg1"/>
            </a:solidFill>
            <a:prstDash val="sysDot"/>
            <a:round/>
            <a:headEnd/>
            <a:tailEnd type="triangle" w="med" len="med"/>
          </a:ln>
        </p:spPr>
        <p:txBody>
          <a:bodyPr wrap="none" anchor="ctr"/>
          <a:lstStyle/>
          <a:p>
            <a:endParaRPr lang="en-US"/>
          </a:p>
        </p:txBody>
      </p:sp>
      <p:sp>
        <p:nvSpPr>
          <p:cNvPr id="16393" name="Line 8"/>
          <p:cNvSpPr>
            <a:spLocks noChangeShapeType="1"/>
          </p:cNvSpPr>
          <p:nvPr/>
        </p:nvSpPr>
        <p:spPr bwMode="auto">
          <a:xfrm>
            <a:off x="1763713" y="3357563"/>
            <a:ext cx="2520950" cy="0"/>
          </a:xfrm>
          <a:prstGeom prst="line">
            <a:avLst/>
          </a:prstGeom>
          <a:noFill/>
          <a:ln w="57150" cap="rnd">
            <a:solidFill>
              <a:schemeClr val="bg1"/>
            </a:solidFill>
            <a:prstDash val="sysDot"/>
            <a:round/>
            <a:headEnd/>
            <a:tailEnd type="triangle" w="med" len="med"/>
          </a:ln>
        </p:spPr>
        <p:txBody>
          <a:bodyPr wrap="none" anchor="ctr"/>
          <a:lstStyle/>
          <a:p>
            <a:endParaRPr lang="en-US"/>
          </a:p>
        </p:txBody>
      </p:sp>
      <p:sp>
        <p:nvSpPr>
          <p:cNvPr id="16394" name="Line 9"/>
          <p:cNvSpPr>
            <a:spLocks noChangeShapeType="1"/>
          </p:cNvSpPr>
          <p:nvPr/>
        </p:nvSpPr>
        <p:spPr bwMode="auto">
          <a:xfrm>
            <a:off x="1763713" y="4724400"/>
            <a:ext cx="2520950" cy="0"/>
          </a:xfrm>
          <a:prstGeom prst="line">
            <a:avLst/>
          </a:prstGeom>
          <a:noFill/>
          <a:ln w="57150" cap="rnd">
            <a:solidFill>
              <a:schemeClr val="bg1"/>
            </a:solidFill>
            <a:prstDash val="sysDot"/>
            <a:round/>
            <a:headEnd/>
            <a:tailEnd type="triangle" w="med" len="med"/>
          </a:ln>
        </p:spPr>
        <p:txBody>
          <a:bodyPr wrap="none" anchor="ctr"/>
          <a:lstStyle/>
          <a:p>
            <a:endParaRPr lang="en-US"/>
          </a:p>
        </p:txBody>
      </p:sp>
      <p:sp>
        <p:nvSpPr>
          <p:cNvPr id="16395" name="Text Box 10"/>
          <p:cNvSpPr txBox="1">
            <a:spLocks noChangeArrowheads="1"/>
          </p:cNvSpPr>
          <p:nvPr/>
        </p:nvSpPr>
        <p:spPr bwMode="auto">
          <a:xfrm>
            <a:off x="466725" y="1046163"/>
            <a:ext cx="1009650" cy="366712"/>
          </a:xfrm>
          <a:prstGeom prst="rect">
            <a:avLst/>
          </a:prstGeom>
          <a:noFill/>
          <a:ln w="9525" algn="ctr">
            <a:noFill/>
            <a:miter lim="800000"/>
            <a:headEnd/>
            <a:tailEnd/>
          </a:ln>
        </p:spPr>
        <p:txBody>
          <a:bodyPr wrap="none">
            <a:spAutoFit/>
          </a:bodyPr>
          <a:lstStyle/>
          <a:p>
            <a:pPr algn="ctr"/>
            <a:r>
              <a:rPr lang="en-US">
                <a:solidFill>
                  <a:schemeClr val="bg1"/>
                </a:solidFill>
              </a:rPr>
              <a:t>DataSet</a:t>
            </a:r>
          </a:p>
        </p:txBody>
      </p:sp>
      <p:sp>
        <p:nvSpPr>
          <p:cNvPr id="16396" name="Text Box 11"/>
          <p:cNvSpPr txBox="1">
            <a:spLocks noChangeArrowheads="1"/>
          </p:cNvSpPr>
          <p:nvPr/>
        </p:nvSpPr>
        <p:spPr bwMode="auto">
          <a:xfrm rot="-2760839">
            <a:off x="4395788" y="641350"/>
            <a:ext cx="1555750" cy="504825"/>
          </a:xfrm>
          <a:prstGeom prst="rect">
            <a:avLst/>
          </a:prstGeom>
          <a:noFill/>
          <a:ln w="9525" algn="ctr">
            <a:noFill/>
            <a:miter lim="800000"/>
            <a:headEnd/>
            <a:tailEnd/>
          </a:ln>
        </p:spPr>
        <p:txBody>
          <a:bodyPr wrap="none">
            <a:spAutoFit/>
          </a:bodyPr>
          <a:lstStyle/>
          <a:p>
            <a:pPr algn="ctr">
              <a:lnSpc>
                <a:spcPct val="150000"/>
              </a:lnSpc>
            </a:pPr>
            <a:r>
              <a:rPr lang="pt-BR">
                <a:solidFill>
                  <a:schemeClr val="bg1"/>
                </a:solidFill>
              </a:rPr>
              <a:t>C-C-C-C-C-C</a:t>
            </a:r>
          </a:p>
        </p:txBody>
      </p:sp>
      <p:sp>
        <p:nvSpPr>
          <p:cNvPr id="16397" name="Text Box 12"/>
          <p:cNvSpPr txBox="1">
            <a:spLocks noChangeArrowheads="1"/>
          </p:cNvSpPr>
          <p:nvPr/>
        </p:nvSpPr>
        <p:spPr bwMode="auto">
          <a:xfrm rot="-2804142">
            <a:off x="5163344" y="748507"/>
            <a:ext cx="1555750" cy="366712"/>
          </a:xfrm>
          <a:prstGeom prst="rect">
            <a:avLst/>
          </a:prstGeom>
          <a:noFill/>
          <a:ln w="9525" algn="ctr">
            <a:noFill/>
            <a:miter lim="800000"/>
            <a:headEnd/>
            <a:tailEnd/>
          </a:ln>
        </p:spPr>
        <p:txBody>
          <a:bodyPr wrap="none">
            <a:spAutoFit/>
          </a:bodyPr>
          <a:lstStyle/>
          <a:p>
            <a:pPr algn="ctr"/>
            <a:r>
              <a:rPr lang="pt-BR">
                <a:solidFill>
                  <a:schemeClr val="bg1"/>
                </a:solidFill>
              </a:rPr>
              <a:t>C-C-C-N-C-C</a:t>
            </a:r>
          </a:p>
        </p:txBody>
      </p:sp>
      <p:sp>
        <p:nvSpPr>
          <p:cNvPr id="16398" name="Text Box 13"/>
          <p:cNvSpPr txBox="1">
            <a:spLocks noChangeArrowheads="1"/>
          </p:cNvSpPr>
          <p:nvPr/>
        </p:nvSpPr>
        <p:spPr bwMode="auto">
          <a:xfrm rot="-2845757">
            <a:off x="6025357" y="1083468"/>
            <a:ext cx="660400" cy="366713"/>
          </a:xfrm>
          <a:prstGeom prst="rect">
            <a:avLst/>
          </a:prstGeom>
          <a:noFill/>
          <a:ln w="9525" algn="ctr">
            <a:noFill/>
            <a:miter lim="800000"/>
            <a:headEnd/>
            <a:tailEnd/>
          </a:ln>
        </p:spPr>
        <p:txBody>
          <a:bodyPr wrap="none">
            <a:spAutoFit/>
          </a:bodyPr>
          <a:lstStyle/>
          <a:p>
            <a:pPr algn="ctr"/>
            <a:r>
              <a:rPr lang="pt-BR">
                <a:solidFill>
                  <a:schemeClr val="bg1"/>
                </a:solidFill>
              </a:rPr>
              <a:t>C=O</a:t>
            </a:r>
          </a:p>
        </p:txBody>
      </p:sp>
      <p:sp>
        <p:nvSpPr>
          <p:cNvPr id="16399" name="Text Box 14"/>
          <p:cNvSpPr txBox="1">
            <a:spLocks noChangeArrowheads="1"/>
          </p:cNvSpPr>
          <p:nvPr/>
        </p:nvSpPr>
        <p:spPr bwMode="auto">
          <a:xfrm rot="-2891484">
            <a:off x="6734969" y="912019"/>
            <a:ext cx="1073150" cy="366712"/>
          </a:xfrm>
          <a:prstGeom prst="rect">
            <a:avLst/>
          </a:prstGeom>
          <a:noFill/>
          <a:ln w="9525" algn="ctr">
            <a:noFill/>
            <a:miter lim="800000"/>
            <a:headEnd/>
            <a:tailEnd/>
          </a:ln>
        </p:spPr>
        <p:txBody>
          <a:bodyPr wrap="none">
            <a:spAutoFit/>
          </a:bodyPr>
          <a:lstStyle/>
          <a:p>
            <a:pPr algn="ctr"/>
            <a:r>
              <a:rPr lang="pt-BR">
                <a:solidFill>
                  <a:schemeClr val="bg1"/>
                </a:solidFill>
              </a:rPr>
              <a:t>C-C-C-N</a:t>
            </a:r>
            <a:endParaRPr lang="en-US">
              <a:solidFill>
                <a:schemeClr val="bg1"/>
              </a:solidFill>
            </a:endParaRPr>
          </a:p>
        </p:txBody>
      </p:sp>
      <p:sp>
        <p:nvSpPr>
          <p:cNvPr id="16400" name="Text Box 15"/>
          <p:cNvSpPr txBox="1">
            <a:spLocks noChangeArrowheads="1"/>
          </p:cNvSpPr>
          <p:nvPr/>
        </p:nvSpPr>
        <p:spPr bwMode="auto">
          <a:xfrm rot="-2928844">
            <a:off x="7423944" y="813594"/>
            <a:ext cx="1327150" cy="366712"/>
          </a:xfrm>
          <a:prstGeom prst="rect">
            <a:avLst/>
          </a:prstGeom>
          <a:noFill/>
          <a:ln w="9525" algn="ctr">
            <a:noFill/>
            <a:miter lim="800000"/>
            <a:headEnd/>
            <a:tailEnd/>
          </a:ln>
        </p:spPr>
        <p:txBody>
          <a:bodyPr wrap="none">
            <a:spAutoFit/>
          </a:bodyPr>
          <a:lstStyle/>
          <a:p>
            <a:pPr algn="ctr"/>
            <a:r>
              <a:rPr lang="pt-BR">
                <a:solidFill>
                  <a:schemeClr val="bg1"/>
                </a:solidFill>
              </a:rPr>
              <a:t>C-N-C-C*C</a:t>
            </a:r>
            <a:endParaRPr lang="en-US">
              <a:solidFill>
                <a:schemeClr val="bg1"/>
              </a:solidFill>
            </a:endParaRPr>
          </a:p>
        </p:txBody>
      </p:sp>
      <p:sp>
        <p:nvSpPr>
          <p:cNvPr id="16401" name="Line 16"/>
          <p:cNvSpPr>
            <a:spLocks noChangeShapeType="1"/>
          </p:cNvSpPr>
          <p:nvPr/>
        </p:nvSpPr>
        <p:spPr bwMode="auto">
          <a:xfrm>
            <a:off x="4427538" y="1371600"/>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2" name="Line 17"/>
          <p:cNvSpPr>
            <a:spLocks noChangeShapeType="1"/>
          </p:cNvSpPr>
          <p:nvPr/>
        </p:nvSpPr>
        <p:spPr bwMode="auto">
          <a:xfrm>
            <a:off x="5170488" y="1371600"/>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3" name="Line 18"/>
          <p:cNvSpPr>
            <a:spLocks noChangeShapeType="1"/>
          </p:cNvSpPr>
          <p:nvPr/>
        </p:nvSpPr>
        <p:spPr bwMode="auto">
          <a:xfrm>
            <a:off x="5915025" y="1371600"/>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4" name="Line 19"/>
          <p:cNvSpPr>
            <a:spLocks noChangeShapeType="1"/>
          </p:cNvSpPr>
          <p:nvPr/>
        </p:nvSpPr>
        <p:spPr bwMode="auto">
          <a:xfrm>
            <a:off x="6659563" y="1371600"/>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5" name="Line 20"/>
          <p:cNvSpPr>
            <a:spLocks noChangeShapeType="1"/>
          </p:cNvSpPr>
          <p:nvPr/>
        </p:nvSpPr>
        <p:spPr bwMode="auto">
          <a:xfrm>
            <a:off x="7404100" y="1362075"/>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6" name="Line 21"/>
          <p:cNvSpPr>
            <a:spLocks noChangeShapeType="1"/>
          </p:cNvSpPr>
          <p:nvPr/>
        </p:nvSpPr>
        <p:spPr bwMode="auto">
          <a:xfrm>
            <a:off x="8148638" y="1362075"/>
            <a:ext cx="0" cy="4249738"/>
          </a:xfrm>
          <a:prstGeom prst="line">
            <a:avLst/>
          </a:prstGeom>
          <a:noFill/>
          <a:ln w="9525">
            <a:solidFill>
              <a:schemeClr val="bg1"/>
            </a:solidFill>
            <a:prstDash val="sysDot"/>
            <a:round/>
            <a:headEnd/>
            <a:tailEnd/>
          </a:ln>
        </p:spPr>
        <p:txBody>
          <a:bodyPr wrap="none" anchor="ctr"/>
          <a:lstStyle/>
          <a:p>
            <a:endParaRPr lang="en-US"/>
          </a:p>
        </p:txBody>
      </p:sp>
      <p:sp>
        <p:nvSpPr>
          <p:cNvPr id="16407" name="Line 22"/>
          <p:cNvSpPr>
            <a:spLocks noChangeShapeType="1"/>
          </p:cNvSpPr>
          <p:nvPr/>
        </p:nvSpPr>
        <p:spPr bwMode="auto">
          <a:xfrm flipV="1">
            <a:off x="4430713" y="404813"/>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08" name="Line 23"/>
          <p:cNvSpPr>
            <a:spLocks noChangeShapeType="1"/>
          </p:cNvSpPr>
          <p:nvPr/>
        </p:nvSpPr>
        <p:spPr bwMode="auto">
          <a:xfrm flipV="1">
            <a:off x="5170488" y="414338"/>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09" name="Line 24"/>
          <p:cNvSpPr>
            <a:spLocks noChangeShapeType="1"/>
          </p:cNvSpPr>
          <p:nvPr/>
        </p:nvSpPr>
        <p:spPr bwMode="auto">
          <a:xfrm flipV="1">
            <a:off x="5895975" y="447675"/>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10" name="Line 25"/>
          <p:cNvSpPr>
            <a:spLocks noChangeShapeType="1"/>
          </p:cNvSpPr>
          <p:nvPr/>
        </p:nvSpPr>
        <p:spPr bwMode="auto">
          <a:xfrm flipV="1">
            <a:off x="6659563" y="409575"/>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11" name="Line 26"/>
          <p:cNvSpPr>
            <a:spLocks noChangeShapeType="1"/>
          </p:cNvSpPr>
          <p:nvPr/>
        </p:nvSpPr>
        <p:spPr bwMode="auto">
          <a:xfrm flipV="1">
            <a:off x="7402513" y="401638"/>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12" name="Line 27"/>
          <p:cNvSpPr>
            <a:spLocks noChangeShapeType="1"/>
          </p:cNvSpPr>
          <p:nvPr/>
        </p:nvSpPr>
        <p:spPr bwMode="auto">
          <a:xfrm flipV="1">
            <a:off x="8147050" y="406400"/>
            <a:ext cx="936625" cy="936625"/>
          </a:xfrm>
          <a:prstGeom prst="line">
            <a:avLst/>
          </a:prstGeom>
          <a:noFill/>
          <a:ln w="9525" cap="rnd">
            <a:solidFill>
              <a:schemeClr val="bg1"/>
            </a:solidFill>
            <a:prstDash val="sysDot"/>
            <a:round/>
            <a:headEnd/>
            <a:tailEnd/>
          </a:ln>
        </p:spPr>
        <p:txBody>
          <a:bodyPr wrap="none" anchor="ctr"/>
          <a:lstStyle/>
          <a:p>
            <a:endParaRPr lang="en-US"/>
          </a:p>
        </p:txBody>
      </p:sp>
      <p:sp>
        <p:nvSpPr>
          <p:cNvPr id="16413" name="Text Box 28"/>
          <p:cNvSpPr txBox="1">
            <a:spLocks noChangeArrowheads="1"/>
          </p:cNvSpPr>
          <p:nvPr/>
        </p:nvSpPr>
        <p:spPr bwMode="auto">
          <a:xfrm>
            <a:off x="1677988" y="5707063"/>
            <a:ext cx="2519362" cy="395287"/>
          </a:xfrm>
          <a:prstGeom prst="rect">
            <a:avLst/>
          </a:prstGeom>
          <a:solidFill>
            <a:srgbClr val="57A22E"/>
          </a:solidFill>
          <a:ln w="28575" algn="ctr">
            <a:solidFill>
              <a:schemeClr val="bg1"/>
            </a:solidFill>
            <a:miter lim="800000"/>
            <a:headEnd/>
            <a:tailEnd/>
          </a:ln>
        </p:spPr>
        <p:txBody>
          <a:bodyPr>
            <a:spAutoFit/>
          </a:bodyPr>
          <a:lstStyle/>
          <a:p>
            <a:pPr algn="ctr"/>
            <a:r>
              <a:rPr lang="en-US">
                <a:solidFill>
                  <a:schemeClr val="bg1"/>
                </a:solidFill>
              </a:rPr>
              <a:t>ISIDA FRAGMENTOR</a:t>
            </a:r>
          </a:p>
        </p:txBody>
      </p:sp>
      <p:sp>
        <p:nvSpPr>
          <p:cNvPr id="16414" name="Text Box 29"/>
          <p:cNvSpPr txBox="1">
            <a:spLocks noChangeArrowheads="1"/>
          </p:cNvSpPr>
          <p:nvPr/>
        </p:nvSpPr>
        <p:spPr bwMode="auto">
          <a:xfrm>
            <a:off x="4624388" y="1854200"/>
            <a:ext cx="3325812" cy="400050"/>
          </a:xfrm>
          <a:prstGeom prst="rect">
            <a:avLst/>
          </a:prstGeom>
          <a:noFill/>
          <a:ln w="9525" algn="ctr">
            <a:noFill/>
            <a:miter lim="800000"/>
            <a:headEnd/>
            <a:tailEnd/>
          </a:ln>
        </p:spPr>
        <p:txBody>
          <a:bodyPr wrap="none">
            <a:spAutoFit/>
          </a:bodyPr>
          <a:lstStyle/>
          <a:p>
            <a:r>
              <a:rPr lang="en-US" sz="2000">
                <a:solidFill>
                  <a:schemeClr val="bg1"/>
                </a:solidFill>
              </a:rPr>
              <a:t>0        10         1          5          0</a:t>
            </a:r>
          </a:p>
        </p:txBody>
      </p:sp>
      <p:sp>
        <p:nvSpPr>
          <p:cNvPr id="16415" name="Text Box 30"/>
          <p:cNvSpPr txBox="1">
            <a:spLocks noChangeArrowheads="1"/>
          </p:cNvSpPr>
          <p:nvPr/>
        </p:nvSpPr>
        <p:spPr bwMode="auto">
          <a:xfrm>
            <a:off x="4624388" y="3151188"/>
            <a:ext cx="3390900" cy="400050"/>
          </a:xfrm>
          <a:prstGeom prst="rect">
            <a:avLst/>
          </a:prstGeom>
          <a:noFill/>
          <a:ln w="9525" algn="ctr">
            <a:noFill/>
            <a:miter lim="800000"/>
            <a:headEnd/>
            <a:tailEnd/>
          </a:ln>
        </p:spPr>
        <p:txBody>
          <a:bodyPr wrap="none">
            <a:spAutoFit/>
          </a:bodyPr>
          <a:lstStyle/>
          <a:p>
            <a:r>
              <a:rPr lang="en-US" sz="2000">
                <a:solidFill>
                  <a:schemeClr val="bg1"/>
                </a:solidFill>
              </a:rPr>
              <a:t>0         8          1          4          0 </a:t>
            </a:r>
          </a:p>
        </p:txBody>
      </p:sp>
      <p:sp>
        <p:nvSpPr>
          <p:cNvPr id="16416" name="Text Box 31"/>
          <p:cNvSpPr txBox="1">
            <a:spLocks noChangeArrowheads="1"/>
          </p:cNvSpPr>
          <p:nvPr/>
        </p:nvSpPr>
        <p:spPr bwMode="auto">
          <a:xfrm>
            <a:off x="4624388" y="4521200"/>
            <a:ext cx="3325812" cy="400050"/>
          </a:xfrm>
          <a:prstGeom prst="rect">
            <a:avLst/>
          </a:prstGeom>
          <a:noFill/>
          <a:ln w="9525" algn="ctr">
            <a:noFill/>
            <a:miter lim="800000"/>
            <a:headEnd/>
            <a:tailEnd/>
          </a:ln>
        </p:spPr>
        <p:txBody>
          <a:bodyPr wrap="none">
            <a:spAutoFit/>
          </a:bodyPr>
          <a:lstStyle/>
          <a:p>
            <a:r>
              <a:rPr lang="en-US" sz="2000">
                <a:solidFill>
                  <a:schemeClr val="bg1"/>
                </a:solidFill>
              </a:rPr>
              <a:t>0         4          1         2           4</a:t>
            </a:r>
          </a:p>
        </p:txBody>
      </p:sp>
      <p:sp>
        <p:nvSpPr>
          <p:cNvPr id="16417" name="Text Box 32"/>
          <p:cNvSpPr txBox="1">
            <a:spLocks noChangeArrowheads="1"/>
          </p:cNvSpPr>
          <p:nvPr/>
        </p:nvSpPr>
        <p:spPr bwMode="auto">
          <a:xfrm>
            <a:off x="5435600" y="5734050"/>
            <a:ext cx="1987550" cy="366713"/>
          </a:xfrm>
          <a:prstGeom prst="rect">
            <a:avLst/>
          </a:prstGeom>
          <a:solidFill>
            <a:schemeClr val="tx1"/>
          </a:solidFill>
          <a:ln w="9525" algn="ctr">
            <a:noFill/>
            <a:miter lim="800000"/>
            <a:headEnd/>
            <a:tailEnd/>
          </a:ln>
        </p:spPr>
        <p:txBody>
          <a:bodyPr wrap="none">
            <a:spAutoFit/>
          </a:bodyPr>
          <a:lstStyle/>
          <a:p>
            <a:pPr algn="ctr"/>
            <a:r>
              <a:rPr lang="en-US">
                <a:solidFill>
                  <a:schemeClr val="bg1"/>
                </a:solidFill>
              </a:rPr>
              <a:t>the Pattern matrix</a:t>
            </a:r>
          </a:p>
        </p:txBody>
      </p:sp>
      <p:sp>
        <p:nvSpPr>
          <p:cNvPr id="16418" name="Text Box 33"/>
          <p:cNvSpPr txBox="1">
            <a:spLocks noChangeArrowheads="1"/>
          </p:cNvSpPr>
          <p:nvPr/>
        </p:nvSpPr>
        <p:spPr bwMode="auto">
          <a:xfrm>
            <a:off x="15875" y="188913"/>
            <a:ext cx="4465638" cy="427037"/>
          </a:xfrm>
          <a:prstGeom prst="rect">
            <a:avLst/>
          </a:prstGeom>
          <a:solidFill>
            <a:schemeClr val="tx1"/>
          </a:solidFill>
          <a:ln w="9525">
            <a:noFill/>
            <a:miter lim="800000"/>
            <a:headEnd/>
            <a:tailEnd/>
          </a:ln>
        </p:spPr>
        <p:txBody>
          <a:bodyPr>
            <a:spAutoFit/>
          </a:bodyPr>
          <a:lstStyle/>
          <a:p>
            <a:pPr algn="ctr"/>
            <a:r>
              <a:rPr lang="en-GB" sz="2200">
                <a:solidFill>
                  <a:srgbClr val="FFFF00"/>
                </a:solidFill>
              </a:rPr>
              <a:t>Calculation of Descriptors</a:t>
            </a:r>
            <a:endParaRPr lang="en-US" sz="2200">
              <a:solidFill>
                <a:srgbClr val="FFFF00"/>
              </a:solidFill>
            </a:endParaRPr>
          </a:p>
        </p:txBody>
      </p:sp>
    </p:spTree>
    <p:extLst>
      <p:ext uri="{BB962C8B-B14F-4D97-AF65-F5344CB8AC3E}">
        <p14:creationId xmlns:p14="http://schemas.microsoft.com/office/powerpoint/2010/main" val="26006265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3" descr="Paper_02"/>
          <p:cNvPicPr>
            <a:picLocks noChangeAspect="1" noChangeArrowheads="1"/>
          </p:cNvPicPr>
          <p:nvPr/>
        </p:nvPicPr>
        <p:blipFill>
          <a:blip r:embed="rId3" cstate="print"/>
          <a:srcRect/>
          <a:stretch>
            <a:fillRect/>
          </a:stretch>
        </p:blipFill>
        <p:spPr bwMode="auto">
          <a:xfrm>
            <a:off x="-7938" y="309563"/>
            <a:ext cx="9151938" cy="6291262"/>
          </a:xfrm>
          <a:prstGeom prst="rect">
            <a:avLst/>
          </a:prstGeom>
          <a:noFill/>
          <a:ln w="9525">
            <a:noFill/>
            <a:miter lim="800000"/>
            <a:headEnd/>
            <a:tailEnd/>
          </a:ln>
        </p:spPr>
      </p:pic>
      <p:pic>
        <p:nvPicPr>
          <p:cNvPr id="52227" name="Picture 2" descr="small_frag"/>
          <p:cNvPicPr>
            <a:picLocks noChangeAspect="1" noChangeArrowheads="1"/>
          </p:cNvPicPr>
          <p:nvPr/>
        </p:nvPicPr>
        <p:blipFill>
          <a:blip r:embed="rId4" cstate="print"/>
          <a:srcRect/>
          <a:stretch>
            <a:fillRect/>
          </a:stretch>
        </p:blipFill>
        <p:spPr bwMode="auto">
          <a:xfrm>
            <a:off x="323850" y="404813"/>
            <a:ext cx="4392613" cy="2833687"/>
          </a:xfrm>
          <a:prstGeom prst="rect">
            <a:avLst/>
          </a:prstGeom>
          <a:noFill/>
          <a:ln w="9525">
            <a:noFill/>
            <a:miter lim="800000"/>
            <a:headEnd/>
            <a:tailEnd/>
          </a:ln>
        </p:spPr>
      </p:pic>
      <p:sp>
        <p:nvSpPr>
          <p:cNvPr id="52228" name="AutoShape 3"/>
          <p:cNvSpPr>
            <a:spLocks/>
          </p:cNvSpPr>
          <p:nvPr/>
        </p:nvSpPr>
        <p:spPr bwMode="auto">
          <a:xfrm rot="-5400000">
            <a:off x="5149851" y="195262"/>
            <a:ext cx="971550" cy="6410325"/>
          </a:xfrm>
          <a:prstGeom prst="leftBrace">
            <a:avLst>
              <a:gd name="adj1" fmla="val 54984"/>
              <a:gd name="adj2" fmla="val 49986"/>
            </a:avLst>
          </a:prstGeom>
          <a:noFill/>
          <a:ln w="28575">
            <a:solidFill>
              <a:schemeClr val="bg1"/>
            </a:solidFill>
            <a:round/>
            <a:headEnd/>
            <a:tailEnd/>
          </a:ln>
        </p:spPr>
        <p:txBody>
          <a:bodyPr wrap="none" anchor="ctr"/>
          <a:lstStyle/>
          <a:p>
            <a:endParaRPr lang="en-US"/>
          </a:p>
        </p:txBody>
      </p:sp>
      <p:sp>
        <p:nvSpPr>
          <p:cNvPr id="52229" name="Text Box 4"/>
          <p:cNvSpPr txBox="1">
            <a:spLocks noChangeArrowheads="1"/>
          </p:cNvSpPr>
          <p:nvPr/>
        </p:nvSpPr>
        <p:spPr bwMode="auto">
          <a:xfrm>
            <a:off x="5353050" y="1568450"/>
            <a:ext cx="539750" cy="823913"/>
          </a:xfrm>
          <a:prstGeom prst="rect">
            <a:avLst/>
          </a:prstGeom>
          <a:noFill/>
          <a:ln w="9525" algn="ctr">
            <a:noFill/>
            <a:miter lim="800000"/>
            <a:headEnd/>
            <a:tailEnd/>
          </a:ln>
        </p:spPr>
        <p:txBody>
          <a:bodyPr wrap="none">
            <a:spAutoFit/>
          </a:bodyPr>
          <a:lstStyle/>
          <a:p>
            <a:pPr algn="ctr"/>
            <a:r>
              <a:rPr lang="en-US" sz="4800">
                <a:solidFill>
                  <a:schemeClr val="bg1"/>
                </a:solidFill>
              </a:rPr>
              <a:t>+</a:t>
            </a:r>
          </a:p>
        </p:txBody>
      </p:sp>
      <p:sp>
        <p:nvSpPr>
          <p:cNvPr id="52230" name="Line 5"/>
          <p:cNvSpPr>
            <a:spLocks noChangeShapeType="1"/>
          </p:cNvSpPr>
          <p:nvPr/>
        </p:nvSpPr>
        <p:spPr bwMode="auto">
          <a:xfrm>
            <a:off x="2432050" y="549275"/>
            <a:ext cx="0" cy="2374900"/>
          </a:xfrm>
          <a:prstGeom prst="line">
            <a:avLst/>
          </a:prstGeom>
          <a:noFill/>
          <a:ln w="28575">
            <a:solidFill>
              <a:schemeClr val="bg1"/>
            </a:solidFill>
            <a:round/>
            <a:headEnd/>
            <a:tailEnd/>
          </a:ln>
        </p:spPr>
        <p:txBody>
          <a:bodyPr wrap="none" anchor="ctr"/>
          <a:lstStyle/>
          <a:p>
            <a:endParaRPr lang="en-US"/>
          </a:p>
        </p:txBody>
      </p:sp>
      <p:sp>
        <p:nvSpPr>
          <p:cNvPr id="52231" name="Line 6"/>
          <p:cNvSpPr>
            <a:spLocks noChangeShapeType="1"/>
          </p:cNvSpPr>
          <p:nvPr/>
        </p:nvSpPr>
        <p:spPr bwMode="auto">
          <a:xfrm>
            <a:off x="8845550" y="558800"/>
            <a:ext cx="0" cy="2374900"/>
          </a:xfrm>
          <a:prstGeom prst="line">
            <a:avLst/>
          </a:prstGeom>
          <a:noFill/>
          <a:ln w="28575">
            <a:solidFill>
              <a:schemeClr val="bg1"/>
            </a:solidFill>
            <a:round/>
            <a:headEnd/>
            <a:tailEnd/>
          </a:ln>
        </p:spPr>
        <p:txBody>
          <a:bodyPr wrap="none" anchor="ctr"/>
          <a:lstStyle/>
          <a:p>
            <a:endParaRPr lang="en-US"/>
          </a:p>
        </p:txBody>
      </p:sp>
      <p:sp>
        <p:nvSpPr>
          <p:cNvPr id="52232" name="Text Box 7"/>
          <p:cNvSpPr txBox="1">
            <a:spLocks noChangeArrowheads="1"/>
          </p:cNvSpPr>
          <p:nvPr/>
        </p:nvSpPr>
        <p:spPr bwMode="auto">
          <a:xfrm>
            <a:off x="2681288" y="3021013"/>
            <a:ext cx="1952625" cy="336550"/>
          </a:xfrm>
          <a:prstGeom prst="rect">
            <a:avLst/>
          </a:prstGeom>
          <a:noFill/>
          <a:ln w="9525" algn="ctr">
            <a:noFill/>
            <a:miter lim="800000"/>
            <a:headEnd/>
            <a:tailEnd/>
          </a:ln>
        </p:spPr>
        <p:txBody>
          <a:bodyPr wrap="none">
            <a:spAutoFit/>
          </a:bodyPr>
          <a:lstStyle/>
          <a:p>
            <a:pPr algn="ctr"/>
            <a:r>
              <a:rPr lang="en-US" sz="1600">
                <a:solidFill>
                  <a:schemeClr val="bg1"/>
                </a:solidFill>
              </a:rPr>
              <a:t>PATTERN MATRIX</a:t>
            </a:r>
          </a:p>
        </p:txBody>
      </p:sp>
      <p:sp>
        <p:nvSpPr>
          <p:cNvPr id="52233" name="Text Box 8"/>
          <p:cNvSpPr txBox="1">
            <a:spLocks noChangeArrowheads="1"/>
          </p:cNvSpPr>
          <p:nvPr/>
        </p:nvSpPr>
        <p:spPr bwMode="auto">
          <a:xfrm>
            <a:off x="6229350" y="3025775"/>
            <a:ext cx="2154238" cy="336550"/>
          </a:xfrm>
          <a:prstGeom prst="rect">
            <a:avLst/>
          </a:prstGeom>
          <a:noFill/>
          <a:ln w="9525" algn="ctr">
            <a:noFill/>
            <a:miter lim="800000"/>
            <a:headEnd/>
            <a:tailEnd/>
          </a:ln>
        </p:spPr>
        <p:txBody>
          <a:bodyPr wrap="none">
            <a:spAutoFit/>
          </a:bodyPr>
          <a:lstStyle/>
          <a:p>
            <a:pPr algn="ctr"/>
            <a:r>
              <a:rPr lang="en-US" sz="1600">
                <a:solidFill>
                  <a:schemeClr val="bg1"/>
                </a:solidFill>
              </a:rPr>
              <a:t>PROPERTY VALUES</a:t>
            </a:r>
          </a:p>
        </p:txBody>
      </p:sp>
      <p:sp>
        <p:nvSpPr>
          <p:cNvPr id="52234" name="Text Box 9"/>
          <p:cNvSpPr txBox="1">
            <a:spLocks noChangeArrowheads="1"/>
          </p:cNvSpPr>
          <p:nvPr/>
        </p:nvSpPr>
        <p:spPr bwMode="auto">
          <a:xfrm>
            <a:off x="6877050" y="1031875"/>
            <a:ext cx="685800" cy="304800"/>
          </a:xfrm>
          <a:prstGeom prst="rect">
            <a:avLst/>
          </a:prstGeom>
          <a:noFill/>
          <a:ln w="9525" algn="ctr">
            <a:noFill/>
            <a:miter lim="800000"/>
            <a:headEnd/>
            <a:tailEnd/>
          </a:ln>
        </p:spPr>
        <p:txBody>
          <a:bodyPr wrap="none">
            <a:spAutoFit/>
          </a:bodyPr>
          <a:lstStyle/>
          <a:p>
            <a:pPr algn="ctr"/>
            <a:r>
              <a:rPr lang="en-US" sz="1400">
                <a:solidFill>
                  <a:schemeClr val="bg1"/>
                </a:solidFill>
              </a:rPr>
              <a:t>-0.222</a:t>
            </a:r>
          </a:p>
        </p:txBody>
      </p:sp>
      <p:sp>
        <p:nvSpPr>
          <p:cNvPr id="52235" name="Text Box 10"/>
          <p:cNvSpPr txBox="1">
            <a:spLocks noChangeArrowheads="1"/>
          </p:cNvSpPr>
          <p:nvPr/>
        </p:nvSpPr>
        <p:spPr bwMode="auto">
          <a:xfrm>
            <a:off x="6905625" y="1643063"/>
            <a:ext cx="627063" cy="304800"/>
          </a:xfrm>
          <a:prstGeom prst="rect">
            <a:avLst/>
          </a:prstGeom>
          <a:noFill/>
          <a:ln w="9525" algn="ctr">
            <a:noFill/>
            <a:miter lim="800000"/>
            <a:headEnd/>
            <a:tailEnd/>
          </a:ln>
        </p:spPr>
        <p:txBody>
          <a:bodyPr wrap="none">
            <a:spAutoFit/>
          </a:bodyPr>
          <a:lstStyle/>
          <a:p>
            <a:pPr algn="ctr"/>
            <a:r>
              <a:rPr lang="en-US" sz="1400">
                <a:solidFill>
                  <a:schemeClr val="bg1"/>
                </a:solidFill>
              </a:rPr>
              <a:t>0.973</a:t>
            </a:r>
          </a:p>
        </p:txBody>
      </p:sp>
      <p:sp>
        <p:nvSpPr>
          <p:cNvPr id="52236" name="Text Box 11"/>
          <p:cNvSpPr txBox="1">
            <a:spLocks noChangeArrowheads="1"/>
          </p:cNvSpPr>
          <p:nvPr/>
        </p:nvSpPr>
        <p:spPr bwMode="auto">
          <a:xfrm>
            <a:off x="6877050" y="2333625"/>
            <a:ext cx="685800" cy="304800"/>
          </a:xfrm>
          <a:prstGeom prst="rect">
            <a:avLst/>
          </a:prstGeom>
          <a:noFill/>
          <a:ln w="9525" algn="ctr">
            <a:noFill/>
            <a:miter lim="800000"/>
            <a:headEnd/>
            <a:tailEnd/>
          </a:ln>
        </p:spPr>
        <p:txBody>
          <a:bodyPr wrap="none">
            <a:spAutoFit/>
          </a:bodyPr>
          <a:lstStyle/>
          <a:p>
            <a:pPr algn="ctr"/>
            <a:r>
              <a:rPr lang="en-US" sz="1400">
                <a:solidFill>
                  <a:schemeClr val="bg1"/>
                </a:solidFill>
              </a:rPr>
              <a:t>-0.066</a:t>
            </a:r>
          </a:p>
        </p:txBody>
      </p:sp>
      <p:sp>
        <p:nvSpPr>
          <p:cNvPr id="52237" name="Line 12"/>
          <p:cNvSpPr>
            <a:spLocks noChangeShapeType="1"/>
          </p:cNvSpPr>
          <p:nvPr/>
        </p:nvSpPr>
        <p:spPr bwMode="auto">
          <a:xfrm>
            <a:off x="5629275" y="3779838"/>
            <a:ext cx="0" cy="1944687"/>
          </a:xfrm>
          <a:prstGeom prst="line">
            <a:avLst/>
          </a:prstGeom>
          <a:noFill/>
          <a:ln w="38100">
            <a:solidFill>
              <a:schemeClr val="bg1"/>
            </a:solidFill>
            <a:round/>
            <a:headEnd/>
            <a:tailEnd type="triangle" w="med" len="med"/>
          </a:ln>
        </p:spPr>
        <p:txBody>
          <a:bodyPr wrap="none" anchor="ctr"/>
          <a:lstStyle/>
          <a:p>
            <a:endParaRPr lang="en-US"/>
          </a:p>
        </p:txBody>
      </p:sp>
      <p:grpSp>
        <p:nvGrpSpPr>
          <p:cNvPr id="2" name="Group 13"/>
          <p:cNvGrpSpPr>
            <a:grpSpLocks/>
          </p:cNvGrpSpPr>
          <p:nvPr/>
        </p:nvGrpSpPr>
        <p:grpSpPr bwMode="auto">
          <a:xfrm>
            <a:off x="468313" y="3644900"/>
            <a:ext cx="5232400" cy="936625"/>
            <a:chOff x="295" y="2296"/>
            <a:chExt cx="3296" cy="590"/>
          </a:xfrm>
        </p:grpSpPr>
        <p:sp>
          <p:nvSpPr>
            <p:cNvPr id="52245" name="Line 14"/>
            <p:cNvSpPr>
              <a:spLocks noChangeShapeType="1"/>
            </p:cNvSpPr>
            <p:nvPr/>
          </p:nvSpPr>
          <p:spPr bwMode="auto">
            <a:xfrm>
              <a:off x="3192" y="2568"/>
              <a:ext cx="363" cy="0"/>
            </a:xfrm>
            <a:prstGeom prst="line">
              <a:avLst/>
            </a:prstGeom>
            <a:noFill/>
            <a:ln w="28575">
              <a:solidFill>
                <a:schemeClr val="bg1"/>
              </a:solidFill>
              <a:round/>
              <a:headEnd/>
              <a:tailEnd/>
            </a:ln>
          </p:spPr>
          <p:txBody>
            <a:bodyPr wrap="none" anchor="ctr"/>
            <a:lstStyle/>
            <a:p>
              <a:endParaRPr lang="en-US"/>
            </a:p>
          </p:txBody>
        </p:sp>
        <p:sp>
          <p:nvSpPr>
            <p:cNvPr id="52246" name="Oval 15"/>
            <p:cNvSpPr>
              <a:spLocks noChangeArrowheads="1"/>
            </p:cNvSpPr>
            <p:nvPr/>
          </p:nvSpPr>
          <p:spPr bwMode="auto">
            <a:xfrm>
              <a:off x="3500" y="2523"/>
              <a:ext cx="91" cy="91"/>
            </a:xfrm>
            <a:prstGeom prst="ellipse">
              <a:avLst/>
            </a:prstGeom>
            <a:solidFill>
              <a:srgbClr val="FFFF00"/>
            </a:solidFill>
            <a:ln w="9525" algn="ctr">
              <a:noFill/>
              <a:round/>
              <a:headEnd/>
              <a:tailEnd/>
            </a:ln>
          </p:spPr>
          <p:txBody>
            <a:bodyPr wrap="none" anchor="ctr"/>
            <a:lstStyle/>
            <a:p>
              <a:endParaRPr lang="en-US"/>
            </a:p>
          </p:txBody>
        </p:sp>
        <p:sp>
          <p:nvSpPr>
            <p:cNvPr id="52247" name="AutoShape 16"/>
            <p:cNvSpPr>
              <a:spLocks noChangeArrowheads="1"/>
            </p:cNvSpPr>
            <p:nvPr/>
          </p:nvSpPr>
          <p:spPr bwMode="auto">
            <a:xfrm>
              <a:off x="295" y="2296"/>
              <a:ext cx="3039" cy="590"/>
            </a:xfrm>
            <a:prstGeom prst="roundRect">
              <a:avLst>
                <a:gd name="adj" fmla="val 16667"/>
              </a:avLst>
            </a:prstGeom>
            <a:solidFill>
              <a:schemeClr val="tx2"/>
            </a:solidFill>
            <a:ln w="38100" algn="ctr">
              <a:solidFill>
                <a:schemeClr val="bg1"/>
              </a:solidFill>
              <a:round/>
              <a:headEnd/>
              <a:tailEnd/>
            </a:ln>
          </p:spPr>
          <p:txBody>
            <a:bodyPr wrap="none" anchor="ctr"/>
            <a:lstStyle/>
            <a:p>
              <a:pPr algn="ctr"/>
              <a:r>
                <a:rPr lang="en-US">
                  <a:solidFill>
                    <a:srgbClr val="FFFF00"/>
                  </a:solidFill>
                </a:rPr>
                <a:t>LEARNING STAGE</a:t>
              </a:r>
            </a:p>
            <a:p>
              <a:pPr algn="ctr" rtl="1"/>
              <a:r>
                <a:rPr lang="en-US" sz="1400">
                  <a:solidFill>
                    <a:schemeClr val="bg1"/>
                  </a:solidFill>
                </a:rPr>
                <a:t>Building of models</a:t>
              </a:r>
            </a:p>
          </p:txBody>
        </p:sp>
      </p:grpSp>
      <p:grpSp>
        <p:nvGrpSpPr>
          <p:cNvPr id="3" name="Group 17"/>
          <p:cNvGrpSpPr>
            <a:grpSpLocks/>
          </p:cNvGrpSpPr>
          <p:nvPr/>
        </p:nvGrpSpPr>
        <p:grpSpPr bwMode="auto">
          <a:xfrm>
            <a:off x="469900" y="4695825"/>
            <a:ext cx="6230938" cy="1566863"/>
            <a:chOff x="296" y="2958"/>
            <a:chExt cx="3925" cy="987"/>
          </a:xfrm>
        </p:grpSpPr>
        <p:sp>
          <p:nvSpPr>
            <p:cNvPr id="52240" name="Text Box 18"/>
            <p:cNvSpPr txBox="1">
              <a:spLocks noChangeArrowheads="1"/>
            </p:cNvSpPr>
            <p:nvPr/>
          </p:nvSpPr>
          <p:spPr bwMode="auto">
            <a:xfrm>
              <a:off x="2888" y="3657"/>
              <a:ext cx="1333" cy="288"/>
            </a:xfrm>
            <a:prstGeom prst="rect">
              <a:avLst/>
            </a:prstGeom>
            <a:solidFill>
              <a:schemeClr val="tx1"/>
            </a:solidFill>
            <a:ln w="9525" algn="ctr">
              <a:noFill/>
              <a:miter lim="800000"/>
              <a:headEnd/>
              <a:tailEnd/>
            </a:ln>
          </p:spPr>
          <p:txBody>
            <a:bodyPr wrap="none">
              <a:spAutoFit/>
            </a:bodyPr>
            <a:lstStyle/>
            <a:p>
              <a:pPr algn="ctr"/>
              <a:r>
                <a:rPr lang="en-US">
                  <a:solidFill>
                    <a:srgbClr val="FFFF00"/>
                  </a:solidFill>
                </a:rPr>
                <a:t>QSAR models</a:t>
              </a:r>
            </a:p>
          </p:txBody>
        </p:sp>
        <p:grpSp>
          <p:nvGrpSpPr>
            <p:cNvPr id="52241" name="Group 19"/>
            <p:cNvGrpSpPr>
              <a:grpSpLocks/>
            </p:cNvGrpSpPr>
            <p:nvPr/>
          </p:nvGrpSpPr>
          <p:grpSpPr bwMode="auto">
            <a:xfrm>
              <a:off x="296" y="2958"/>
              <a:ext cx="3295" cy="590"/>
              <a:chOff x="296" y="2958"/>
              <a:chExt cx="3295" cy="590"/>
            </a:xfrm>
          </p:grpSpPr>
          <p:sp>
            <p:nvSpPr>
              <p:cNvPr id="52242" name="Line 20"/>
              <p:cNvSpPr>
                <a:spLocks noChangeShapeType="1"/>
              </p:cNvSpPr>
              <p:nvPr/>
            </p:nvSpPr>
            <p:spPr bwMode="auto">
              <a:xfrm>
                <a:off x="3165" y="3248"/>
                <a:ext cx="363" cy="0"/>
              </a:xfrm>
              <a:prstGeom prst="line">
                <a:avLst/>
              </a:prstGeom>
              <a:noFill/>
              <a:ln w="28575">
                <a:solidFill>
                  <a:schemeClr val="bg1"/>
                </a:solidFill>
                <a:round/>
                <a:headEnd/>
                <a:tailEnd/>
              </a:ln>
            </p:spPr>
            <p:txBody>
              <a:bodyPr wrap="none" anchor="ctr"/>
              <a:lstStyle/>
              <a:p>
                <a:endParaRPr lang="en-US"/>
              </a:p>
            </p:txBody>
          </p:sp>
          <p:sp>
            <p:nvSpPr>
              <p:cNvPr id="52243" name="Oval 21"/>
              <p:cNvSpPr>
                <a:spLocks noChangeArrowheads="1"/>
              </p:cNvSpPr>
              <p:nvPr/>
            </p:nvSpPr>
            <p:spPr bwMode="auto">
              <a:xfrm>
                <a:off x="3500" y="3203"/>
                <a:ext cx="91" cy="91"/>
              </a:xfrm>
              <a:prstGeom prst="ellipse">
                <a:avLst/>
              </a:prstGeom>
              <a:solidFill>
                <a:srgbClr val="FFFF00"/>
              </a:solidFill>
              <a:ln w="9525" algn="ctr">
                <a:noFill/>
                <a:round/>
                <a:headEnd/>
                <a:tailEnd/>
              </a:ln>
            </p:spPr>
            <p:txBody>
              <a:bodyPr wrap="none" anchor="ctr"/>
              <a:lstStyle/>
              <a:p>
                <a:endParaRPr lang="en-US"/>
              </a:p>
            </p:txBody>
          </p:sp>
          <p:sp>
            <p:nvSpPr>
              <p:cNvPr id="52244" name="AutoShape 22"/>
              <p:cNvSpPr>
                <a:spLocks noChangeArrowheads="1"/>
              </p:cNvSpPr>
              <p:nvPr/>
            </p:nvSpPr>
            <p:spPr bwMode="auto">
              <a:xfrm>
                <a:off x="296" y="2958"/>
                <a:ext cx="3038" cy="590"/>
              </a:xfrm>
              <a:prstGeom prst="roundRect">
                <a:avLst>
                  <a:gd name="adj" fmla="val 16667"/>
                </a:avLst>
              </a:prstGeom>
              <a:solidFill>
                <a:schemeClr val="tx2"/>
              </a:solidFill>
              <a:ln w="38100" algn="ctr">
                <a:solidFill>
                  <a:schemeClr val="bg1"/>
                </a:solidFill>
                <a:round/>
                <a:headEnd/>
                <a:tailEnd/>
              </a:ln>
            </p:spPr>
            <p:txBody>
              <a:bodyPr wrap="none" anchor="ctr"/>
              <a:lstStyle/>
              <a:p>
                <a:pPr algn="ctr"/>
                <a:r>
                  <a:rPr lang="en-US">
                    <a:solidFill>
                      <a:srgbClr val="FFFF00"/>
                    </a:solidFill>
                  </a:rPr>
                  <a:t>VALIDATION STAGE</a:t>
                </a:r>
              </a:p>
              <a:p>
                <a:pPr algn="ctr"/>
                <a:r>
                  <a:rPr lang="en-US" sz="1400">
                    <a:solidFill>
                      <a:schemeClr val="bg1"/>
                    </a:solidFill>
                  </a:rPr>
                  <a:t>QSAR models filtering -&gt; </a:t>
                </a:r>
              </a:p>
              <a:p>
                <a:pPr algn="ctr"/>
                <a:r>
                  <a:rPr lang="en-US" sz="1400">
                    <a:solidFill>
                      <a:schemeClr val="bg1"/>
                    </a:solidFill>
                  </a:rPr>
                  <a:t>selection of the most predictive ones</a:t>
                </a:r>
              </a:p>
            </p:txBody>
          </p:sp>
        </p:grpSp>
      </p:grpSp>
    </p:spTree>
    <p:extLst>
      <p:ext uri="{BB962C8B-B14F-4D97-AF65-F5344CB8AC3E}">
        <p14:creationId xmlns:p14="http://schemas.microsoft.com/office/powerpoint/2010/main" val="1986895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820738" y="2597150"/>
            <a:ext cx="2514600" cy="835025"/>
          </a:xfrm>
          <a:prstGeom prst="rect">
            <a:avLst/>
          </a:prstGeom>
          <a:gradFill rotWithShape="0">
            <a:gsLst>
              <a:gs pos="0">
                <a:srgbClr val="91AFBF">
                  <a:gamma/>
                  <a:shade val="46275"/>
                  <a:invGamma/>
                </a:srgbClr>
              </a:gs>
              <a:gs pos="50000">
                <a:srgbClr val="91AFBF"/>
              </a:gs>
              <a:gs pos="100000">
                <a:srgbClr val="91AFBF">
                  <a:gamma/>
                  <a:shade val="46275"/>
                  <a:invGamma/>
                </a:srgbClr>
              </a:gs>
            </a:gsLst>
            <a:lin ang="0" scaled="1"/>
          </a:gradFill>
          <a:ln w="12700">
            <a:solidFill>
              <a:srgbClr val="91AFBF"/>
            </a:solidFill>
            <a:miter lim="800000"/>
            <a:headEnd type="none" w="sm" len="sm"/>
            <a:tailEnd type="none" w="sm" len="sm"/>
          </a:ln>
          <a:effectLst>
            <a:outerShdw dist="109250" dir="2132261" algn="ctr" rotWithShape="0">
              <a:schemeClr val="bg2"/>
            </a:outerShdw>
          </a:effectLst>
        </p:spPr>
        <p:txBody>
          <a:bodyPr anchor="ctr" anchorCtr="1"/>
          <a:lstStyle/>
          <a:p>
            <a:pPr algn="ctr" fontAlgn="ctr" latinLnBrk="1">
              <a:defRPr/>
            </a:pPr>
            <a:r>
              <a:rPr lang="en-US" altLang="ko-KR" b="1">
                <a:solidFill>
                  <a:srgbClr val="FFFFFF"/>
                </a:solidFill>
                <a:effectLst>
                  <a:outerShdw blurRad="38100" dist="38100" dir="2700000" algn="tl">
                    <a:srgbClr val="000000"/>
                  </a:outerShdw>
                </a:effectLst>
                <a:ea typeface="굴림" pitchFamily="34" charset="-127"/>
              </a:rPr>
              <a:t>Molecular Structure</a:t>
            </a:r>
            <a:endParaRPr lang="en-US" altLang="ko-KR">
              <a:ea typeface="굴림" pitchFamily="34" charset="-127"/>
            </a:endParaRPr>
          </a:p>
        </p:txBody>
      </p:sp>
      <p:sp>
        <p:nvSpPr>
          <p:cNvPr id="39939" name="Text Box 3"/>
          <p:cNvSpPr txBox="1">
            <a:spLocks noChangeArrowheads="1"/>
          </p:cNvSpPr>
          <p:nvPr/>
        </p:nvSpPr>
        <p:spPr bwMode="auto">
          <a:xfrm>
            <a:off x="5316538" y="2643188"/>
            <a:ext cx="2514600" cy="823912"/>
          </a:xfrm>
          <a:prstGeom prst="rect">
            <a:avLst/>
          </a:prstGeom>
          <a:gradFill rotWithShape="0">
            <a:gsLst>
              <a:gs pos="0">
                <a:srgbClr val="91AFBF">
                  <a:gamma/>
                  <a:shade val="46275"/>
                  <a:invGamma/>
                </a:srgbClr>
              </a:gs>
              <a:gs pos="50000">
                <a:srgbClr val="91AFBF"/>
              </a:gs>
              <a:gs pos="100000">
                <a:srgbClr val="91AFBF">
                  <a:gamma/>
                  <a:shade val="46275"/>
                  <a:invGamma/>
                </a:srgbClr>
              </a:gs>
            </a:gsLst>
            <a:lin ang="0" scaled="1"/>
          </a:gradFill>
          <a:ln w="12700">
            <a:solidFill>
              <a:srgbClr val="91AFBF"/>
            </a:solidFill>
            <a:miter lim="800000"/>
            <a:headEnd type="none" w="sm" len="sm"/>
            <a:tailEnd type="none" w="sm" len="sm"/>
          </a:ln>
          <a:effectLst>
            <a:outerShdw dist="109250" dir="2132261" algn="ctr" rotWithShape="0">
              <a:schemeClr val="bg2"/>
            </a:outerShdw>
          </a:effectLst>
        </p:spPr>
        <p:txBody>
          <a:bodyPr anchor="ctr" anchorCtr="1"/>
          <a:lstStyle/>
          <a:p>
            <a:pPr algn="ctr" fontAlgn="ctr" latinLnBrk="1">
              <a:defRPr/>
            </a:pPr>
            <a:r>
              <a:rPr lang="en-US" altLang="ko-KR" b="1">
                <a:solidFill>
                  <a:schemeClr val="bg1"/>
                </a:solidFill>
                <a:effectLst>
                  <a:outerShdw blurRad="38100" dist="38100" dir="2700000" algn="tl">
                    <a:srgbClr val="000000"/>
                  </a:outerShdw>
                </a:effectLst>
                <a:ea typeface="굴림" pitchFamily="34" charset="-127"/>
              </a:rPr>
              <a:t>ACTIVITIES</a:t>
            </a:r>
            <a:endParaRPr lang="en-US" altLang="ko-KR">
              <a:ea typeface="굴림" pitchFamily="34" charset="-127"/>
            </a:endParaRPr>
          </a:p>
        </p:txBody>
      </p:sp>
      <p:sp>
        <p:nvSpPr>
          <p:cNvPr id="39940" name="Text Box 4"/>
          <p:cNvSpPr txBox="1">
            <a:spLocks noChangeArrowheads="1"/>
          </p:cNvSpPr>
          <p:nvPr/>
        </p:nvSpPr>
        <p:spPr bwMode="auto">
          <a:xfrm>
            <a:off x="820738" y="4044950"/>
            <a:ext cx="2514600" cy="914400"/>
          </a:xfrm>
          <a:prstGeom prst="rect">
            <a:avLst/>
          </a:prstGeom>
          <a:gradFill rotWithShape="0">
            <a:gsLst>
              <a:gs pos="0">
                <a:srgbClr val="91AFBF">
                  <a:gamma/>
                  <a:shade val="46275"/>
                  <a:invGamma/>
                </a:srgbClr>
              </a:gs>
              <a:gs pos="50000">
                <a:srgbClr val="91AFBF"/>
              </a:gs>
              <a:gs pos="100000">
                <a:srgbClr val="91AFBF">
                  <a:gamma/>
                  <a:shade val="46275"/>
                  <a:invGamma/>
                </a:srgbClr>
              </a:gs>
            </a:gsLst>
            <a:lin ang="0" scaled="1"/>
          </a:gradFill>
          <a:ln w="12700">
            <a:solidFill>
              <a:srgbClr val="91AFBF"/>
            </a:solidFill>
            <a:miter lim="800000"/>
            <a:headEnd type="none" w="sm" len="sm"/>
            <a:tailEnd type="none" w="sm" len="sm"/>
          </a:ln>
          <a:effectLst>
            <a:outerShdw dist="109250" dir="2132261" algn="ctr" rotWithShape="0">
              <a:schemeClr val="bg2"/>
            </a:outerShdw>
          </a:effectLst>
        </p:spPr>
        <p:txBody>
          <a:bodyPr anchor="ctr" anchorCtr="1"/>
          <a:lstStyle/>
          <a:p>
            <a:pPr algn="ctr" fontAlgn="ctr" latinLnBrk="1">
              <a:defRPr/>
            </a:pPr>
            <a:r>
              <a:rPr lang="en-US" altLang="ko-KR" b="1">
                <a:solidFill>
                  <a:schemeClr val="bg1"/>
                </a:solidFill>
                <a:effectLst>
                  <a:outerShdw blurRad="38100" dist="38100" dir="2700000" algn="tl">
                    <a:srgbClr val="000000"/>
                  </a:outerShdw>
                </a:effectLst>
                <a:ea typeface="굴림" pitchFamily="34" charset="-127"/>
              </a:rPr>
              <a:t>Representation</a:t>
            </a:r>
            <a:endParaRPr lang="en-US" altLang="ko-KR">
              <a:ea typeface="굴림" pitchFamily="34" charset="-127"/>
            </a:endParaRPr>
          </a:p>
        </p:txBody>
      </p:sp>
      <p:sp>
        <p:nvSpPr>
          <p:cNvPr id="39941" name="Text Box 5"/>
          <p:cNvSpPr txBox="1">
            <a:spLocks noChangeArrowheads="1"/>
          </p:cNvSpPr>
          <p:nvPr/>
        </p:nvSpPr>
        <p:spPr bwMode="auto">
          <a:xfrm>
            <a:off x="5164138" y="4121150"/>
            <a:ext cx="3124200" cy="869950"/>
          </a:xfrm>
          <a:prstGeom prst="rect">
            <a:avLst/>
          </a:prstGeom>
          <a:gradFill rotWithShape="0">
            <a:gsLst>
              <a:gs pos="0">
                <a:srgbClr val="91AFBF">
                  <a:gamma/>
                  <a:shade val="46275"/>
                  <a:invGamma/>
                </a:srgbClr>
              </a:gs>
              <a:gs pos="50000">
                <a:srgbClr val="91AFBF"/>
              </a:gs>
              <a:gs pos="100000">
                <a:srgbClr val="91AFBF">
                  <a:gamma/>
                  <a:shade val="46275"/>
                  <a:invGamma/>
                </a:srgbClr>
              </a:gs>
            </a:gsLst>
            <a:lin ang="0" scaled="1"/>
          </a:gradFill>
          <a:ln w="12700">
            <a:solidFill>
              <a:srgbClr val="91AFBF"/>
            </a:solidFill>
            <a:miter lim="800000"/>
            <a:headEnd type="none" w="sm" len="sm"/>
            <a:tailEnd type="none" w="sm" len="sm"/>
          </a:ln>
          <a:effectLst>
            <a:outerShdw dist="109250" dir="2132261" algn="ctr" rotWithShape="0">
              <a:schemeClr val="bg2"/>
            </a:outerShdw>
          </a:effectLst>
        </p:spPr>
        <p:txBody>
          <a:bodyPr anchor="ctr" anchorCtr="1"/>
          <a:lstStyle/>
          <a:p>
            <a:pPr algn="ctr" fontAlgn="ctr" latinLnBrk="1">
              <a:defRPr/>
            </a:pPr>
            <a:r>
              <a:rPr lang="en-US" altLang="ko-KR" b="1">
                <a:solidFill>
                  <a:schemeClr val="bg1"/>
                </a:solidFill>
                <a:effectLst>
                  <a:outerShdw blurRad="38100" dist="38100" dir="2700000" algn="tl">
                    <a:srgbClr val="000000"/>
                  </a:outerShdw>
                </a:effectLst>
                <a:ea typeface="굴림" pitchFamily="34" charset="-127"/>
              </a:rPr>
              <a:t>Feature Selection &amp; Mapping</a:t>
            </a:r>
            <a:endParaRPr lang="en-US" altLang="ko-KR">
              <a:ea typeface="굴림" pitchFamily="34" charset="-127"/>
            </a:endParaRPr>
          </a:p>
        </p:txBody>
      </p:sp>
      <p:grpSp>
        <p:nvGrpSpPr>
          <p:cNvPr id="2" name="Group 6"/>
          <p:cNvGrpSpPr>
            <a:grpSpLocks/>
          </p:cNvGrpSpPr>
          <p:nvPr/>
        </p:nvGrpSpPr>
        <p:grpSpPr bwMode="auto">
          <a:xfrm>
            <a:off x="3563938" y="2641600"/>
            <a:ext cx="1524000" cy="533400"/>
            <a:chOff x="2400" y="1848"/>
            <a:chExt cx="960" cy="336"/>
          </a:xfrm>
        </p:grpSpPr>
        <p:sp>
          <p:nvSpPr>
            <p:cNvPr id="39943" name="Line 7"/>
            <p:cNvSpPr>
              <a:spLocks noChangeShapeType="1"/>
            </p:cNvSpPr>
            <p:nvPr/>
          </p:nvSpPr>
          <p:spPr bwMode="auto">
            <a:xfrm>
              <a:off x="2400" y="2040"/>
              <a:ext cx="960" cy="0"/>
            </a:xfrm>
            <a:prstGeom prst="line">
              <a:avLst/>
            </a:prstGeom>
            <a:noFill/>
            <a:ln w="57150">
              <a:solidFill>
                <a:srgbClr val="FF0000"/>
              </a:solidFill>
              <a:round/>
              <a:headEnd/>
              <a:tailEnd type="triangle" w="med" len="med"/>
            </a:ln>
            <a:effectLst>
              <a:outerShdw dist="71842" dir="2700000" algn="ctr" rotWithShape="0">
                <a:schemeClr val="bg2"/>
              </a:outerShdw>
            </a:effectLst>
          </p:spPr>
          <p:txBody>
            <a:bodyPr/>
            <a:lstStyle/>
            <a:p>
              <a:pPr>
                <a:defRPr/>
              </a:pPr>
              <a:endParaRPr lang="en-US"/>
            </a:p>
          </p:txBody>
        </p:sp>
        <p:sp>
          <p:nvSpPr>
            <p:cNvPr id="39944" name="Line 8"/>
            <p:cNvSpPr>
              <a:spLocks noChangeShapeType="1"/>
            </p:cNvSpPr>
            <p:nvPr/>
          </p:nvSpPr>
          <p:spPr bwMode="auto">
            <a:xfrm flipH="1">
              <a:off x="2688" y="1848"/>
              <a:ext cx="240" cy="336"/>
            </a:xfrm>
            <a:prstGeom prst="line">
              <a:avLst/>
            </a:prstGeom>
            <a:noFill/>
            <a:ln w="28575">
              <a:solidFill>
                <a:srgbClr val="FF0000"/>
              </a:solidFill>
              <a:round/>
              <a:headEnd/>
              <a:tailEnd/>
            </a:ln>
            <a:effectLst>
              <a:outerShdw dist="71842" dir="2700000" algn="ctr" rotWithShape="0">
                <a:schemeClr val="bg2"/>
              </a:outerShdw>
            </a:effectLst>
          </p:spPr>
          <p:txBody>
            <a:bodyPr/>
            <a:lstStyle/>
            <a:p>
              <a:pPr>
                <a:defRPr/>
              </a:pPr>
              <a:endParaRPr lang="en-US"/>
            </a:p>
          </p:txBody>
        </p:sp>
        <p:sp>
          <p:nvSpPr>
            <p:cNvPr id="39945" name="Line 9"/>
            <p:cNvSpPr>
              <a:spLocks noChangeShapeType="1"/>
            </p:cNvSpPr>
            <p:nvPr/>
          </p:nvSpPr>
          <p:spPr bwMode="auto">
            <a:xfrm flipH="1">
              <a:off x="2784" y="1848"/>
              <a:ext cx="240" cy="336"/>
            </a:xfrm>
            <a:prstGeom prst="line">
              <a:avLst/>
            </a:prstGeom>
            <a:noFill/>
            <a:ln w="28575">
              <a:solidFill>
                <a:srgbClr val="FF0000"/>
              </a:solidFill>
              <a:round/>
              <a:headEnd/>
              <a:tailEnd/>
            </a:ln>
            <a:effectLst>
              <a:outerShdw dist="71842" dir="2700000" algn="ctr" rotWithShape="0">
                <a:schemeClr val="bg2"/>
              </a:outerShdw>
            </a:effectLst>
          </p:spPr>
          <p:txBody>
            <a:bodyPr/>
            <a:lstStyle/>
            <a:p>
              <a:pPr>
                <a:defRPr/>
              </a:pPr>
              <a:endParaRPr lang="en-US"/>
            </a:p>
          </p:txBody>
        </p:sp>
      </p:grpSp>
      <p:sp>
        <p:nvSpPr>
          <p:cNvPr id="39946" name="Line 10"/>
          <p:cNvSpPr>
            <a:spLocks noChangeShapeType="1"/>
          </p:cNvSpPr>
          <p:nvPr/>
        </p:nvSpPr>
        <p:spPr bwMode="auto">
          <a:xfrm>
            <a:off x="2116138" y="3543300"/>
            <a:ext cx="0" cy="457200"/>
          </a:xfrm>
          <a:prstGeom prst="line">
            <a:avLst/>
          </a:prstGeom>
          <a:noFill/>
          <a:ln w="38100">
            <a:solidFill>
              <a:srgbClr val="FF0000"/>
            </a:solidFill>
            <a:round/>
            <a:headEnd/>
            <a:tailEnd type="triangle" w="med" len="med"/>
          </a:ln>
          <a:effectLst>
            <a:outerShdw dist="71842" dir="2700000" algn="ctr" rotWithShape="0">
              <a:schemeClr val="bg2"/>
            </a:outerShdw>
          </a:effectLst>
        </p:spPr>
        <p:txBody>
          <a:bodyPr/>
          <a:lstStyle/>
          <a:p>
            <a:pPr>
              <a:defRPr/>
            </a:pPr>
            <a:endParaRPr lang="en-US"/>
          </a:p>
        </p:txBody>
      </p:sp>
      <p:sp>
        <p:nvSpPr>
          <p:cNvPr id="39947" name="Line 11"/>
          <p:cNvSpPr>
            <a:spLocks noChangeShapeType="1"/>
          </p:cNvSpPr>
          <p:nvPr/>
        </p:nvSpPr>
        <p:spPr bwMode="auto">
          <a:xfrm>
            <a:off x="6611938" y="3581400"/>
            <a:ext cx="0" cy="457200"/>
          </a:xfrm>
          <a:prstGeom prst="line">
            <a:avLst/>
          </a:prstGeom>
          <a:noFill/>
          <a:ln w="38100">
            <a:solidFill>
              <a:srgbClr val="FF0000"/>
            </a:solidFill>
            <a:round/>
            <a:headEnd type="triangle" w="med" len="med"/>
            <a:tailEnd/>
          </a:ln>
          <a:effectLst>
            <a:outerShdw dist="71842" dir="2700000" algn="ctr" rotWithShape="0">
              <a:schemeClr val="bg2"/>
            </a:outerShdw>
          </a:effectLst>
        </p:spPr>
        <p:txBody>
          <a:bodyPr/>
          <a:lstStyle/>
          <a:p>
            <a:pPr>
              <a:defRPr/>
            </a:pPr>
            <a:endParaRPr lang="en-US"/>
          </a:p>
        </p:txBody>
      </p:sp>
      <p:sp>
        <p:nvSpPr>
          <p:cNvPr id="39948" name="Text Box 12"/>
          <p:cNvSpPr txBox="1">
            <a:spLocks noChangeArrowheads="1"/>
          </p:cNvSpPr>
          <p:nvPr/>
        </p:nvSpPr>
        <p:spPr bwMode="auto">
          <a:xfrm>
            <a:off x="3106738" y="5568950"/>
            <a:ext cx="2209800" cy="469900"/>
          </a:xfrm>
          <a:prstGeom prst="rect">
            <a:avLst/>
          </a:prstGeom>
          <a:gradFill rotWithShape="0">
            <a:gsLst>
              <a:gs pos="0">
                <a:srgbClr val="91AFBF">
                  <a:gamma/>
                  <a:shade val="46275"/>
                  <a:invGamma/>
                </a:srgbClr>
              </a:gs>
              <a:gs pos="50000">
                <a:srgbClr val="91AFBF"/>
              </a:gs>
              <a:gs pos="100000">
                <a:srgbClr val="91AFBF">
                  <a:gamma/>
                  <a:shade val="46275"/>
                  <a:invGamma/>
                </a:srgbClr>
              </a:gs>
            </a:gsLst>
            <a:lin ang="0" scaled="1"/>
          </a:gradFill>
          <a:ln w="12700">
            <a:solidFill>
              <a:srgbClr val="91AFBF"/>
            </a:solidFill>
            <a:miter lim="800000"/>
            <a:headEnd type="none" w="sm" len="sm"/>
            <a:tailEnd type="none" w="sm" len="sm"/>
          </a:ln>
          <a:effectLst>
            <a:outerShdw dist="109250" dir="2132261" algn="ctr" rotWithShape="0">
              <a:schemeClr val="bg2"/>
            </a:outerShdw>
          </a:effectLst>
        </p:spPr>
        <p:txBody>
          <a:bodyPr anchor="ctr" anchorCtr="1"/>
          <a:lstStyle/>
          <a:p>
            <a:pPr algn="ctr" fontAlgn="ctr" latinLnBrk="1">
              <a:defRPr/>
            </a:pPr>
            <a:r>
              <a:rPr lang="en-US" altLang="ko-KR" b="1">
                <a:solidFill>
                  <a:schemeClr val="bg1"/>
                </a:solidFill>
                <a:effectLst>
                  <a:outerShdw blurRad="38100" dist="38100" dir="2700000" algn="tl">
                    <a:srgbClr val="000000"/>
                  </a:outerShdw>
                </a:effectLst>
                <a:ea typeface="굴림" pitchFamily="34" charset="-127"/>
              </a:rPr>
              <a:t>Descriptors</a:t>
            </a:r>
            <a:endParaRPr lang="en-US" altLang="ko-KR">
              <a:ea typeface="굴림" pitchFamily="34" charset="-127"/>
            </a:endParaRPr>
          </a:p>
        </p:txBody>
      </p:sp>
      <p:sp>
        <p:nvSpPr>
          <p:cNvPr id="39949" name="Line 13"/>
          <p:cNvSpPr>
            <a:spLocks noChangeShapeType="1"/>
          </p:cNvSpPr>
          <p:nvPr/>
        </p:nvSpPr>
        <p:spPr bwMode="auto">
          <a:xfrm>
            <a:off x="2116138" y="5080000"/>
            <a:ext cx="762000" cy="762000"/>
          </a:xfrm>
          <a:prstGeom prst="line">
            <a:avLst/>
          </a:prstGeom>
          <a:noFill/>
          <a:ln w="38100">
            <a:solidFill>
              <a:srgbClr val="FF0000"/>
            </a:solidFill>
            <a:round/>
            <a:headEnd/>
            <a:tailEnd type="triangle" w="med" len="med"/>
          </a:ln>
          <a:effectLst>
            <a:outerShdw dist="71842" dir="2700000" algn="ctr" rotWithShape="0">
              <a:schemeClr val="bg2"/>
            </a:outerShdw>
          </a:effectLst>
        </p:spPr>
        <p:txBody>
          <a:bodyPr/>
          <a:lstStyle/>
          <a:p>
            <a:pPr>
              <a:defRPr/>
            </a:pPr>
            <a:endParaRPr lang="en-US"/>
          </a:p>
        </p:txBody>
      </p:sp>
      <p:sp>
        <p:nvSpPr>
          <p:cNvPr id="39950" name="Line 14"/>
          <p:cNvSpPr>
            <a:spLocks noChangeShapeType="1"/>
          </p:cNvSpPr>
          <p:nvPr/>
        </p:nvSpPr>
        <p:spPr bwMode="auto">
          <a:xfrm flipV="1">
            <a:off x="5621338" y="5232400"/>
            <a:ext cx="762000" cy="609600"/>
          </a:xfrm>
          <a:prstGeom prst="line">
            <a:avLst/>
          </a:prstGeom>
          <a:noFill/>
          <a:ln w="38100">
            <a:solidFill>
              <a:srgbClr val="FF0000"/>
            </a:solidFill>
            <a:round/>
            <a:headEnd/>
            <a:tailEnd type="triangle" w="med" len="med"/>
          </a:ln>
          <a:effectLst>
            <a:outerShdw dist="71842" dir="2700000" algn="ctr" rotWithShape="0">
              <a:schemeClr val="bg2"/>
            </a:outerShdw>
          </a:effectLst>
        </p:spPr>
        <p:txBody>
          <a:bodyPr/>
          <a:lstStyle/>
          <a:p>
            <a:pPr>
              <a:defRPr/>
            </a:pPr>
            <a:endParaRPr lang="en-US"/>
          </a:p>
        </p:txBody>
      </p:sp>
      <p:sp>
        <p:nvSpPr>
          <p:cNvPr id="39951" name="Rectangle 15"/>
          <p:cNvSpPr>
            <a:spLocks noChangeArrowheads="1"/>
          </p:cNvSpPr>
          <p:nvPr/>
        </p:nvSpPr>
        <p:spPr bwMode="auto">
          <a:xfrm>
            <a:off x="177800" y="1111250"/>
            <a:ext cx="8680450" cy="915988"/>
          </a:xfrm>
          <a:prstGeom prst="rect">
            <a:avLst/>
          </a:prstGeom>
          <a:noFill/>
          <a:ln w="12700">
            <a:noFill/>
            <a:miter lim="800000"/>
            <a:headEnd type="none" w="sm" len="sm"/>
            <a:tailEnd type="none" w="sm" len="sm"/>
          </a:ln>
          <a:effectLst/>
        </p:spPr>
        <p:txBody>
          <a:bodyPr anchor="ctr">
            <a:spAutoFit/>
          </a:bodyPr>
          <a:lstStyle/>
          <a:p>
            <a:pPr eaLnBrk="0" hangingPunct="0">
              <a:defRPr/>
            </a:pPr>
            <a:r>
              <a:rPr lang="en-US" altLang="ko-KR" sz="1800" b="1">
                <a:effectLst>
                  <a:outerShdw blurRad="38100" dist="38100" dir="2700000" algn="tl">
                    <a:srgbClr val="C0C0C0"/>
                  </a:outerShdw>
                </a:effectLst>
                <a:ea typeface="굴림" pitchFamily="34" charset="-127"/>
              </a:rPr>
              <a:t>Quantitative structure-activity relationships correlate, within </a:t>
            </a:r>
            <a:r>
              <a:rPr lang="en-US" altLang="ko-KR" sz="1800" b="1">
                <a:solidFill>
                  <a:schemeClr val="accent2"/>
                </a:solidFill>
                <a:effectLst>
                  <a:outerShdw blurRad="38100" dist="38100" dir="2700000" algn="tl">
                    <a:srgbClr val="C0C0C0"/>
                  </a:outerShdw>
                </a:effectLst>
                <a:ea typeface="굴림" pitchFamily="34" charset="-127"/>
              </a:rPr>
              <a:t>congeneric series</a:t>
            </a:r>
            <a:r>
              <a:rPr lang="en-US" altLang="ko-KR" sz="1800" b="1">
                <a:effectLst>
                  <a:outerShdw blurRad="38100" dist="38100" dir="2700000" algn="tl">
                    <a:srgbClr val="C0C0C0"/>
                  </a:outerShdw>
                </a:effectLst>
                <a:ea typeface="굴림" pitchFamily="34" charset="-127"/>
              </a:rPr>
              <a:t> of compounds, their chemical or biological activities, either with certain structural features  or with atomic, group or molecular descriptors.</a:t>
            </a:r>
            <a:endParaRPr lang="en-US" altLang="ko-KR">
              <a:ea typeface="굴림" pitchFamily="34" charset="-127"/>
            </a:endParaRPr>
          </a:p>
        </p:txBody>
      </p:sp>
      <p:sp>
        <p:nvSpPr>
          <p:cNvPr id="41997" name="Text Box 16"/>
          <p:cNvSpPr txBox="1">
            <a:spLocks noChangeArrowheads="1"/>
          </p:cNvSpPr>
          <p:nvPr/>
        </p:nvSpPr>
        <p:spPr bwMode="auto">
          <a:xfrm>
            <a:off x="706438" y="168275"/>
            <a:ext cx="7831137" cy="519113"/>
          </a:xfrm>
          <a:prstGeom prst="rect">
            <a:avLst/>
          </a:prstGeom>
          <a:noFill/>
          <a:ln w="12700">
            <a:noFill/>
            <a:miter lim="800000"/>
            <a:headEnd type="none" w="sm" len="sm"/>
            <a:tailEnd type="none" w="sm" len="sm"/>
          </a:ln>
        </p:spPr>
        <p:txBody>
          <a:bodyPr wrap="none">
            <a:spAutoFit/>
          </a:bodyPr>
          <a:lstStyle/>
          <a:p>
            <a:pPr algn="r" eaLnBrk="0" hangingPunct="0"/>
            <a:r>
              <a:rPr lang="en-US" altLang="ko-KR" sz="2800">
                <a:solidFill>
                  <a:srgbClr val="990000"/>
                </a:solidFill>
                <a:ea typeface="굴림" pitchFamily="34" charset="-127"/>
              </a:rPr>
              <a:t>Quantitative Structure Activity Relationship (QSAR) </a:t>
            </a:r>
            <a:endParaRPr lang="fr-FR" sz="2800">
              <a:solidFill>
                <a:srgbClr val="990000"/>
              </a:solidFill>
            </a:endParaRPr>
          </a:p>
        </p:txBody>
      </p:sp>
      <p:sp>
        <p:nvSpPr>
          <p:cNvPr id="39953" name="Text Box 17"/>
          <p:cNvSpPr txBox="1">
            <a:spLocks noChangeArrowheads="1"/>
          </p:cNvSpPr>
          <p:nvPr/>
        </p:nvSpPr>
        <p:spPr bwMode="auto">
          <a:xfrm>
            <a:off x="2439988" y="6553200"/>
            <a:ext cx="6491287" cy="304800"/>
          </a:xfrm>
          <a:prstGeom prst="rect">
            <a:avLst/>
          </a:prstGeom>
          <a:noFill/>
          <a:ln w="12700">
            <a:noFill/>
            <a:miter lim="800000"/>
            <a:headEnd type="none" w="sm" len="sm"/>
            <a:tailEnd type="none" w="sm" len="sm"/>
          </a:ln>
          <a:effectLst/>
        </p:spPr>
        <p:txBody>
          <a:bodyPr wrap="none">
            <a:spAutoFit/>
          </a:bodyPr>
          <a:lstStyle/>
          <a:p>
            <a:pPr algn="r" eaLnBrk="0" hangingPunct="0">
              <a:defRPr/>
            </a:pPr>
            <a:r>
              <a:rPr lang="en-US" altLang="ko-KR" sz="1400" b="1">
                <a:ea typeface="굴림" pitchFamily="34" charset="-127"/>
              </a:rPr>
              <a:t>Katiritzky, A. R. ; Lovanov, V. S.; Karelson, M.  </a:t>
            </a:r>
            <a:r>
              <a:rPr lang="en-US" altLang="ko-KR" sz="1400" b="1" i="1">
                <a:ea typeface="굴림" pitchFamily="34" charset="-127"/>
              </a:rPr>
              <a:t>Chem. Soc. Rev.</a:t>
            </a:r>
            <a:r>
              <a:rPr lang="en-US" altLang="ko-KR" sz="1400" b="1">
                <a:ea typeface="굴림" pitchFamily="34" charset="-127"/>
              </a:rPr>
              <a:t> </a:t>
            </a:r>
            <a:r>
              <a:rPr lang="en-US" altLang="ko-KR" sz="1400" b="1">
                <a:effectLst>
                  <a:outerShdw blurRad="38100" dist="38100" dir="2700000" algn="tl">
                    <a:srgbClr val="C0C0C0"/>
                  </a:outerShdw>
                </a:effectLst>
                <a:ea typeface="굴림" pitchFamily="34" charset="-127"/>
              </a:rPr>
              <a:t>1995</a:t>
            </a:r>
            <a:r>
              <a:rPr lang="en-US" altLang="ko-KR" sz="1400" b="1">
                <a:ea typeface="굴림" pitchFamily="34" charset="-127"/>
              </a:rPr>
              <a:t>, </a:t>
            </a:r>
            <a:r>
              <a:rPr lang="en-US" altLang="ko-KR" sz="1400" b="1" i="1">
                <a:ea typeface="굴림" pitchFamily="34" charset="-127"/>
              </a:rPr>
              <a:t>24</a:t>
            </a:r>
            <a:r>
              <a:rPr lang="en-US" altLang="ko-KR" sz="1400" b="1">
                <a:ea typeface="굴림" pitchFamily="34" charset="-127"/>
              </a:rPr>
              <a:t>, 279-287</a:t>
            </a:r>
            <a:r>
              <a:rPr lang="fr-FR" altLang="ko-KR" sz="1400">
                <a:ea typeface="굴림" pitchFamily="34" charset="-127"/>
              </a:rPr>
              <a:t> </a:t>
            </a:r>
            <a:endParaRPr lang="fr-FR"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wipe(left)">
                                      <p:cBhvr>
                                        <p:cTn id="7" dur="500"/>
                                        <p:tgtEl>
                                          <p:spTgt spid="399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939"/>
                                        </p:tgtEl>
                                        <p:attrNameLst>
                                          <p:attrName>style.visibility</p:attrName>
                                        </p:attrNameLst>
                                      </p:cBhvr>
                                      <p:to>
                                        <p:strVal val="visible"/>
                                      </p:to>
                                    </p:set>
                                    <p:animEffect transition="in" filter="wipe(left)">
                                      <p:cBhvr>
                                        <p:cTn id="11" dur="500"/>
                                        <p:tgtEl>
                                          <p:spTgt spid="3993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9946"/>
                                        </p:tgtEl>
                                        <p:attrNameLst>
                                          <p:attrName>style.visibility</p:attrName>
                                        </p:attrNameLst>
                                      </p:cBhvr>
                                      <p:to>
                                        <p:strVal val="visible"/>
                                      </p:to>
                                    </p:set>
                                    <p:animEffect transition="in" filter="wipe(up)">
                                      <p:cBhvr>
                                        <p:cTn id="19" dur="500"/>
                                        <p:tgtEl>
                                          <p:spTgt spid="3994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9940"/>
                                        </p:tgtEl>
                                        <p:attrNameLst>
                                          <p:attrName>style.visibility</p:attrName>
                                        </p:attrNameLst>
                                      </p:cBhvr>
                                      <p:to>
                                        <p:strVal val="visible"/>
                                      </p:to>
                                    </p:set>
                                    <p:animEffect transition="in" filter="wipe(up)">
                                      <p:cBhvr>
                                        <p:cTn id="23" dur="500"/>
                                        <p:tgtEl>
                                          <p:spTgt spid="3994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9949"/>
                                        </p:tgtEl>
                                        <p:attrNameLst>
                                          <p:attrName>style.visibility</p:attrName>
                                        </p:attrNameLst>
                                      </p:cBhvr>
                                      <p:to>
                                        <p:strVal val="visible"/>
                                      </p:to>
                                    </p:set>
                                    <p:animEffect transition="in" filter="wipe(left)">
                                      <p:cBhvr>
                                        <p:cTn id="27" dur="500"/>
                                        <p:tgtEl>
                                          <p:spTgt spid="3994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9948"/>
                                        </p:tgtEl>
                                        <p:attrNameLst>
                                          <p:attrName>style.visibility</p:attrName>
                                        </p:attrNameLst>
                                      </p:cBhvr>
                                      <p:to>
                                        <p:strVal val="visible"/>
                                      </p:to>
                                    </p:set>
                                    <p:animEffect transition="in" filter="wipe(left)">
                                      <p:cBhvr>
                                        <p:cTn id="31" dur="500"/>
                                        <p:tgtEl>
                                          <p:spTgt spid="3994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9950"/>
                                        </p:tgtEl>
                                        <p:attrNameLst>
                                          <p:attrName>style.visibility</p:attrName>
                                        </p:attrNameLst>
                                      </p:cBhvr>
                                      <p:to>
                                        <p:strVal val="visible"/>
                                      </p:to>
                                    </p:set>
                                    <p:animEffect transition="in" filter="wipe(left)">
                                      <p:cBhvr>
                                        <p:cTn id="35" dur="500"/>
                                        <p:tgtEl>
                                          <p:spTgt spid="39950"/>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39941"/>
                                        </p:tgtEl>
                                        <p:attrNameLst>
                                          <p:attrName>style.visibility</p:attrName>
                                        </p:attrNameLst>
                                      </p:cBhvr>
                                      <p:to>
                                        <p:strVal val="visible"/>
                                      </p:to>
                                    </p:set>
                                    <p:animEffect transition="in" filter="wipe(down)">
                                      <p:cBhvr>
                                        <p:cTn id="39" dur="500"/>
                                        <p:tgtEl>
                                          <p:spTgt spid="39941"/>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39947"/>
                                        </p:tgtEl>
                                        <p:attrNameLst>
                                          <p:attrName>style.visibility</p:attrName>
                                        </p:attrNameLst>
                                      </p:cBhvr>
                                      <p:to>
                                        <p:strVal val="visible"/>
                                      </p:to>
                                    </p:set>
                                    <p:animEffect transition="in" filter="wipe(down)">
                                      <p:cBhvr>
                                        <p:cTn id="43" dur="50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autoUpdateAnimBg="0"/>
      <p:bldP spid="39939" grpId="0" animBg="1" autoUpdateAnimBg="0"/>
      <p:bldP spid="39940" grpId="0" animBg="1" autoUpdateAnimBg="0"/>
      <p:bldP spid="39941" grpId="0" animBg="1" autoUpdateAnimBg="0"/>
      <p:bldP spid="39948"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10" descr="Paper_02"/>
          <p:cNvPicPr>
            <a:picLocks noChangeAspect="1" noChangeArrowheads="1"/>
          </p:cNvPicPr>
          <p:nvPr/>
        </p:nvPicPr>
        <p:blipFill>
          <a:blip r:embed="rId4" cstate="print"/>
          <a:srcRect/>
          <a:stretch>
            <a:fillRect/>
          </a:stretch>
        </p:blipFill>
        <p:spPr bwMode="auto">
          <a:xfrm>
            <a:off x="0" y="285750"/>
            <a:ext cx="9151938" cy="6291263"/>
          </a:xfrm>
          <a:prstGeom prst="rect">
            <a:avLst/>
          </a:prstGeom>
          <a:noFill/>
          <a:ln w="9525">
            <a:noFill/>
            <a:miter lim="800000"/>
            <a:headEnd/>
            <a:tailEnd/>
          </a:ln>
        </p:spPr>
      </p:pic>
      <p:sp>
        <p:nvSpPr>
          <p:cNvPr id="17412" name="AutoShape 2"/>
          <p:cNvSpPr>
            <a:spLocks noChangeArrowheads="1"/>
          </p:cNvSpPr>
          <p:nvPr/>
        </p:nvSpPr>
        <p:spPr bwMode="auto">
          <a:xfrm>
            <a:off x="827088" y="4587875"/>
            <a:ext cx="4321175" cy="1655763"/>
          </a:xfrm>
          <a:prstGeom prst="roundRect">
            <a:avLst>
              <a:gd name="adj" fmla="val 16667"/>
            </a:avLst>
          </a:prstGeom>
          <a:solidFill>
            <a:schemeClr val="tx2"/>
          </a:solidFill>
          <a:ln w="9525" algn="ctr">
            <a:noFill/>
            <a:round/>
            <a:headEnd/>
            <a:tailEnd/>
          </a:ln>
        </p:spPr>
        <p:txBody>
          <a:bodyPr wrap="none" anchor="ctr"/>
          <a:lstStyle/>
          <a:p>
            <a:pPr algn="ctr"/>
            <a:endParaRPr lang="en-US">
              <a:solidFill>
                <a:schemeClr val="bg1"/>
              </a:solidFill>
            </a:endParaRPr>
          </a:p>
        </p:txBody>
      </p:sp>
      <p:sp>
        <p:nvSpPr>
          <p:cNvPr id="17413" name="Text Box 3"/>
          <p:cNvSpPr txBox="1">
            <a:spLocks noChangeArrowheads="1"/>
          </p:cNvSpPr>
          <p:nvPr/>
        </p:nvSpPr>
        <p:spPr bwMode="auto">
          <a:xfrm>
            <a:off x="1220788" y="4581525"/>
            <a:ext cx="3282950" cy="366713"/>
          </a:xfrm>
          <a:prstGeom prst="rect">
            <a:avLst/>
          </a:prstGeom>
          <a:noFill/>
          <a:ln w="9525">
            <a:noFill/>
            <a:miter lim="800000"/>
            <a:headEnd/>
            <a:tailEnd/>
          </a:ln>
        </p:spPr>
        <p:txBody>
          <a:bodyPr wrap="none">
            <a:spAutoFit/>
          </a:bodyPr>
          <a:lstStyle/>
          <a:p>
            <a:pPr algn="just">
              <a:buFont typeface="Wingdings" pitchFamily="2" charset="2"/>
              <a:buNone/>
            </a:pPr>
            <a:r>
              <a:rPr lang="en-US">
                <a:solidFill>
                  <a:schemeClr val="bg1"/>
                </a:solidFill>
                <a:sym typeface="Wingdings" pitchFamily="2" charset="2"/>
              </a:rPr>
              <a:t>Example : linear QSPR model </a:t>
            </a:r>
            <a:endParaRPr lang="en-US" sz="2000">
              <a:solidFill>
                <a:schemeClr val="bg1"/>
              </a:solidFill>
              <a:sym typeface="Wingdings" pitchFamily="2" charset="2"/>
            </a:endParaRPr>
          </a:p>
        </p:txBody>
      </p:sp>
      <p:sp>
        <p:nvSpPr>
          <p:cNvPr id="17414" name="Rectangle 4"/>
          <p:cNvSpPr>
            <a:spLocks noChangeArrowheads="1"/>
          </p:cNvSpPr>
          <p:nvPr/>
        </p:nvSpPr>
        <p:spPr bwMode="auto">
          <a:xfrm>
            <a:off x="1042988" y="4956175"/>
            <a:ext cx="3887787" cy="576263"/>
          </a:xfrm>
          <a:prstGeom prst="rect">
            <a:avLst/>
          </a:prstGeom>
          <a:solidFill>
            <a:schemeClr val="bg1"/>
          </a:solidFill>
          <a:ln w="9525" algn="ctr">
            <a:noFill/>
            <a:miter lim="800000"/>
            <a:headEnd/>
            <a:tailEnd/>
          </a:ln>
        </p:spPr>
        <p:txBody>
          <a:bodyPr wrap="none" anchor="ctr"/>
          <a:lstStyle/>
          <a:p>
            <a:endParaRPr lang="en-US"/>
          </a:p>
        </p:txBody>
      </p:sp>
      <p:graphicFrame>
        <p:nvGraphicFramePr>
          <p:cNvPr id="17410" name="Object 5"/>
          <p:cNvGraphicFramePr>
            <a:graphicFrameLocks noChangeAspect="1"/>
          </p:cNvGraphicFramePr>
          <p:nvPr/>
        </p:nvGraphicFramePr>
        <p:xfrm>
          <a:off x="1287463" y="4948238"/>
          <a:ext cx="3429000" cy="622300"/>
        </p:xfrm>
        <a:graphic>
          <a:graphicData uri="http://schemas.openxmlformats.org/presentationml/2006/ole">
            <mc:AlternateContent xmlns:mc="http://schemas.openxmlformats.org/markup-compatibility/2006">
              <mc:Choice xmlns:v="urn:schemas-microsoft-com:vml" Requires="v">
                <p:oleObj spid="_x0000_s509954" r:id="rId5" imgW="1828800" imgH="406400" progId="Equation.3">
                  <p:embed/>
                </p:oleObj>
              </mc:Choice>
              <mc:Fallback>
                <p:oleObj r:id="rId5" imgW="1828800" imgH="406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7463" y="4948238"/>
                        <a:ext cx="3429000" cy="622300"/>
                      </a:xfrm>
                      <a:prstGeom prst="rect">
                        <a:avLst/>
                      </a:prstGeom>
                      <a:noFill/>
                      <a:extLst>
                        <a:ext uri="{909E8E84-426E-40DD-AFC4-6F175D3DCCD1}">
                          <a14:hiddenFill xmlns:a14="http://schemas.microsoft.com/office/drawing/2010/main">
                            <a:solidFill>
                              <a:srgbClr val="C1C3BD"/>
                            </a:solidFill>
                          </a14:hiddenFill>
                        </a:ext>
                      </a:extLst>
                    </p:spPr>
                  </p:pic>
                </p:oleObj>
              </mc:Fallback>
            </mc:AlternateContent>
          </a:graphicData>
        </a:graphic>
      </p:graphicFrame>
      <p:sp>
        <p:nvSpPr>
          <p:cNvPr id="17415" name="Text Box 6"/>
          <p:cNvSpPr txBox="1">
            <a:spLocks noChangeArrowheads="1"/>
          </p:cNvSpPr>
          <p:nvPr/>
        </p:nvSpPr>
        <p:spPr bwMode="auto">
          <a:xfrm>
            <a:off x="1119188" y="5033963"/>
            <a:ext cx="1447800" cy="427037"/>
          </a:xfrm>
          <a:prstGeom prst="rect">
            <a:avLst/>
          </a:prstGeom>
          <a:solidFill>
            <a:schemeClr val="bg1"/>
          </a:solidFill>
          <a:ln w="9525">
            <a:noFill/>
            <a:miter lim="800000"/>
            <a:headEnd/>
            <a:tailEnd/>
          </a:ln>
        </p:spPr>
        <p:txBody>
          <a:bodyPr>
            <a:spAutoFit/>
          </a:bodyPr>
          <a:lstStyle/>
          <a:p>
            <a:r>
              <a:rPr lang="en-US" sz="2200"/>
              <a:t>Property</a:t>
            </a:r>
          </a:p>
        </p:txBody>
      </p:sp>
      <p:sp>
        <p:nvSpPr>
          <p:cNvPr id="17416" name="AutoShape 7"/>
          <p:cNvSpPr>
            <a:spLocks noChangeArrowheads="1"/>
          </p:cNvSpPr>
          <p:nvPr/>
        </p:nvSpPr>
        <p:spPr bwMode="auto">
          <a:xfrm>
            <a:off x="2124075" y="5595938"/>
            <a:ext cx="6192838" cy="647700"/>
          </a:xfrm>
          <a:prstGeom prst="roundRect">
            <a:avLst>
              <a:gd name="adj" fmla="val 16667"/>
            </a:avLst>
          </a:prstGeom>
          <a:solidFill>
            <a:schemeClr val="tx2"/>
          </a:solidFill>
          <a:ln w="9525" algn="ctr">
            <a:noFill/>
            <a:round/>
            <a:headEnd/>
            <a:tailEnd/>
          </a:ln>
        </p:spPr>
        <p:txBody>
          <a:bodyPr wrap="none" anchor="ctr"/>
          <a:lstStyle/>
          <a:p>
            <a:endParaRPr lang="en-US"/>
          </a:p>
        </p:txBody>
      </p:sp>
      <p:sp>
        <p:nvSpPr>
          <p:cNvPr id="17417" name="Text Box 8"/>
          <p:cNvSpPr txBox="1">
            <a:spLocks noChangeArrowheads="1"/>
          </p:cNvSpPr>
          <p:nvPr/>
        </p:nvSpPr>
        <p:spPr bwMode="auto">
          <a:xfrm>
            <a:off x="842963" y="5740400"/>
            <a:ext cx="7545387" cy="366713"/>
          </a:xfrm>
          <a:prstGeom prst="rect">
            <a:avLst/>
          </a:prstGeom>
          <a:noFill/>
          <a:ln w="9525" algn="ctr">
            <a:noFill/>
            <a:miter lim="800000"/>
            <a:headEnd/>
            <a:tailEnd/>
          </a:ln>
        </p:spPr>
        <p:txBody>
          <a:bodyPr>
            <a:spAutoFit/>
          </a:bodyPr>
          <a:lstStyle/>
          <a:p>
            <a:r>
              <a:rPr lang="en-US" sz="1800">
                <a:solidFill>
                  <a:schemeClr val="bg1"/>
                </a:solidFill>
              </a:rPr>
              <a:t>PROPERTY</a:t>
            </a:r>
            <a:r>
              <a:rPr lang="en-US" sz="1800" baseline="-25000">
                <a:solidFill>
                  <a:schemeClr val="bg1"/>
                </a:solidFill>
              </a:rPr>
              <a:t>calc</a:t>
            </a:r>
            <a:r>
              <a:rPr lang="en-US" sz="1800">
                <a:solidFill>
                  <a:schemeClr val="bg1"/>
                </a:solidFill>
              </a:rPr>
              <a:t> = -0.36 * N</a:t>
            </a:r>
            <a:r>
              <a:rPr lang="en-US" sz="1800" baseline="-25000">
                <a:solidFill>
                  <a:schemeClr val="bg1"/>
                </a:solidFill>
              </a:rPr>
              <a:t>C-C-C-N-C-C</a:t>
            </a:r>
            <a:r>
              <a:rPr lang="en-US" sz="1800">
                <a:solidFill>
                  <a:schemeClr val="bg1"/>
                </a:solidFill>
              </a:rPr>
              <a:t> + 0.27 * N</a:t>
            </a:r>
            <a:r>
              <a:rPr lang="en-US" sz="1800" baseline="-25000">
                <a:solidFill>
                  <a:schemeClr val="bg1"/>
                </a:solidFill>
              </a:rPr>
              <a:t>C=O</a:t>
            </a:r>
            <a:r>
              <a:rPr lang="en-US" sz="1800">
                <a:solidFill>
                  <a:schemeClr val="bg1"/>
                </a:solidFill>
              </a:rPr>
              <a:t> + 0.12 * N</a:t>
            </a:r>
            <a:r>
              <a:rPr lang="en-US" sz="1800" baseline="-25000">
                <a:solidFill>
                  <a:schemeClr val="bg1"/>
                </a:solidFill>
              </a:rPr>
              <a:t>C-N-C*C</a:t>
            </a:r>
            <a:r>
              <a:rPr lang="en-US" sz="1800">
                <a:solidFill>
                  <a:schemeClr val="bg1"/>
                </a:solidFill>
              </a:rPr>
              <a:t> + …</a:t>
            </a:r>
          </a:p>
        </p:txBody>
      </p:sp>
      <p:pic>
        <p:nvPicPr>
          <p:cNvPr id="17418" name="Picture 9" descr="small_frag_02"/>
          <p:cNvPicPr>
            <a:picLocks noChangeAspect="1" noChangeArrowheads="1"/>
          </p:cNvPicPr>
          <p:nvPr/>
        </p:nvPicPr>
        <p:blipFill>
          <a:blip r:embed="rId7" cstate="print"/>
          <a:srcRect/>
          <a:stretch>
            <a:fillRect/>
          </a:stretch>
        </p:blipFill>
        <p:spPr bwMode="auto">
          <a:xfrm>
            <a:off x="1476375" y="404813"/>
            <a:ext cx="5965825" cy="4095750"/>
          </a:xfrm>
          <a:prstGeom prst="rect">
            <a:avLst/>
          </a:prstGeom>
          <a:noFill/>
          <a:ln w="9525">
            <a:noFill/>
            <a:miter lim="800000"/>
            <a:headEnd/>
            <a:tailEnd/>
          </a:ln>
        </p:spPr>
      </p:pic>
    </p:spTree>
    <p:extLst>
      <p:ext uri="{BB962C8B-B14F-4D97-AF65-F5344CB8AC3E}">
        <p14:creationId xmlns:p14="http://schemas.microsoft.com/office/powerpoint/2010/main" val="9507602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357166"/>
            <a:ext cx="7772400" cy="1143000"/>
          </a:xfrm>
        </p:spPr>
        <p:txBody>
          <a:bodyPr/>
          <a:lstStyle/>
          <a:p>
            <a:r>
              <a:rPr lang="en-US" dirty="0" smtClean="0">
                <a:solidFill>
                  <a:schemeClr val="accent6">
                    <a:lumMod val="50000"/>
                  </a:schemeClr>
                </a:solidFill>
              </a:rPr>
              <a:t>Molecular Descriptors </a:t>
            </a:r>
            <a:endParaRPr lang="en-US" dirty="0">
              <a:solidFill>
                <a:schemeClr val="accent6">
                  <a:lumMod val="50000"/>
                </a:schemeClr>
              </a:solidFill>
            </a:endParaRPr>
          </a:p>
        </p:txBody>
      </p:sp>
      <p:sp>
        <p:nvSpPr>
          <p:cNvPr id="3" name="Espace réservé du contenu 2"/>
          <p:cNvSpPr>
            <a:spLocks noGrp="1"/>
          </p:cNvSpPr>
          <p:nvPr>
            <p:ph idx="1"/>
          </p:nvPr>
        </p:nvSpPr>
        <p:spPr>
          <a:xfrm>
            <a:off x="3428992" y="2285992"/>
            <a:ext cx="3000396" cy="2162180"/>
          </a:xfrm>
        </p:spPr>
        <p:txBody>
          <a:bodyPr/>
          <a:lstStyle/>
          <a:p>
            <a:pPr>
              <a:buNone/>
            </a:pPr>
            <a:r>
              <a:rPr lang="en-US" sz="9600" dirty="0" smtClean="0">
                <a:solidFill>
                  <a:srgbClr val="800000"/>
                </a:solidFill>
              </a:rPr>
              <a:t>3D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idx="4294967295"/>
          </p:nvPr>
        </p:nvSpPr>
        <p:spPr>
          <a:xfrm>
            <a:off x="685800" y="152400"/>
            <a:ext cx="7772400" cy="533400"/>
          </a:xfrm>
        </p:spPr>
        <p:txBody>
          <a:bodyPr/>
          <a:lstStyle/>
          <a:p>
            <a:pPr eaLnBrk="1" hangingPunct="1">
              <a:defRPr/>
            </a:pPr>
            <a:r>
              <a:rPr lang="en-US" altLang="ko-KR" sz="2800" b="1" smtClean="0">
                <a:solidFill>
                  <a:srgbClr val="990000"/>
                </a:solidFill>
                <a:effectLst>
                  <a:outerShdw blurRad="38100" dist="38100" dir="2700000" algn="tl">
                    <a:srgbClr val="C0C0C0"/>
                  </a:outerShdw>
                </a:effectLst>
                <a:ea typeface="굴림" pitchFamily="34" charset="-127"/>
              </a:rPr>
              <a:t>3D descriptors</a:t>
            </a:r>
            <a:endParaRPr lang="fr-FR" sz="4000" smtClean="0">
              <a:effectLst>
                <a:outerShdw blurRad="38100" dist="38100" dir="2700000" algn="tl">
                  <a:srgbClr val="C0C0C0"/>
                </a:outerShdw>
              </a:effectLst>
            </a:endParaRPr>
          </a:p>
        </p:txBody>
      </p:sp>
      <p:sp>
        <p:nvSpPr>
          <p:cNvPr id="178178" name="Text Box 92"/>
          <p:cNvSpPr txBox="1">
            <a:spLocks noChangeArrowheads="1"/>
          </p:cNvSpPr>
          <p:nvPr/>
        </p:nvSpPr>
        <p:spPr bwMode="auto">
          <a:xfrm>
            <a:off x="179388" y="981075"/>
            <a:ext cx="8713787" cy="831850"/>
          </a:xfrm>
          <a:prstGeom prst="rect">
            <a:avLst/>
          </a:prstGeom>
          <a:noFill/>
          <a:ln w="9525">
            <a:solidFill>
              <a:srgbClr val="0000FF"/>
            </a:solidFill>
            <a:miter lim="800000"/>
            <a:headEnd/>
            <a:tailEnd/>
          </a:ln>
        </p:spPr>
        <p:txBody>
          <a:bodyPr>
            <a:spAutoFit/>
          </a:bodyPr>
          <a:lstStyle/>
          <a:p>
            <a:r>
              <a:rPr lang="en-US">
                <a:latin typeface="Arial Unicode MS" pitchFamily="34" charset="-128"/>
              </a:rPr>
              <a:t>Dependent not only connection but also on </a:t>
            </a:r>
            <a:r>
              <a:rPr lang="en-US">
                <a:solidFill>
                  <a:srgbClr val="000099"/>
                </a:solidFill>
                <a:latin typeface="Arial Unicode MS" pitchFamily="34" charset="-128"/>
              </a:rPr>
              <a:t>CONFORMATION</a:t>
            </a:r>
            <a:r>
              <a:rPr lang="en-US">
                <a:latin typeface="Arial Unicode MS" pitchFamily="34" charset="-128"/>
              </a:rPr>
              <a:t> of the molecule, requires 3D coordinates of atoms</a:t>
            </a:r>
            <a:endParaRPr lang="ru-RU">
              <a:latin typeface="Arial Unicode MS" pitchFamily="34" charset="-128"/>
            </a:endParaRPr>
          </a:p>
        </p:txBody>
      </p:sp>
      <p:sp>
        <p:nvSpPr>
          <p:cNvPr id="178179" name="Text Box 93"/>
          <p:cNvSpPr txBox="1">
            <a:spLocks noChangeArrowheads="1"/>
          </p:cNvSpPr>
          <p:nvPr/>
        </p:nvSpPr>
        <p:spPr bwMode="auto">
          <a:xfrm>
            <a:off x="0" y="2060575"/>
            <a:ext cx="9144000" cy="4362450"/>
          </a:xfrm>
          <a:prstGeom prst="rect">
            <a:avLst/>
          </a:prstGeom>
          <a:noFill/>
          <a:ln w="9525">
            <a:noFill/>
            <a:miter lim="800000"/>
            <a:headEnd/>
            <a:tailEnd/>
          </a:ln>
        </p:spPr>
        <p:txBody>
          <a:bodyPr>
            <a:spAutoFit/>
          </a:bodyPr>
          <a:lstStyle/>
          <a:p>
            <a:r>
              <a:rPr lang="en-US" sz="2800" dirty="0">
                <a:solidFill>
                  <a:srgbClr val="FF0000"/>
                </a:solidFill>
                <a:latin typeface="Arial Unicode MS" pitchFamily="34" charset="-128"/>
              </a:rPr>
              <a:t> </a:t>
            </a:r>
            <a:r>
              <a:rPr lang="en-US" sz="2800" dirty="0" smtClean="0">
                <a:solidFill>
                  <a:srgbClr val="FF0000"/>
                </a:solidFill>
                <a:latin typeface="Arial Unicode MS" pitchFamily="34" charset="-128"/>
              </a:rPr>
              <a:t>Energy related </a:t>
            </a:r>
            <a:r>
              <a:rPr lang="en-US" sz="2800" dirty="0">
                <a:solidFill>
                  <a:srgbClr val="FF0000"/>
                </a:solidFill>
                <a:latin typeface="Arial Unicode MS" pitchFamily="34" charset="-128"/>
              </a:rPr>
              <a:t>descriptors</a:t>
            </a:r>
            <a:r>
              <a:rPr lang="en-US" sz="2800" dirty="0">
                <a:latin typeface="Arial Unicode MS" pitchFamily="34" charset="-128"/>
              </a:rPr>
              <a:t> </a:t>
            </a:r>
          </a:p>
          <a:p>
            <a:r>
              <a:rPr lang="en-US" sz="2800" dirty="0">
                <a:latin typeface="Arial Unicode MS" pitchFamily="34" charset="-128"/>
              </a:rPr>
              <a:t>- various energetic characteristics</a:t>
            </a:r>
          </a:p>
          <a:p>
            <a:r>
              <a:rPr lang="en-US" sz="2800" dirty="0">
                <a:latin typeface="Arial Unicode MS" pitchFamily="34" charset="-128"/>
              </a:rPr>
              <a:t>- often </a:t>
            </a:r>
            <a:r>
              <a:rPr lang="en-US" sz="2800" dirty="0">
                <a:solidFill>
                  <a:srgbClr val="000099"/>
                </a:solidFill>
                <a:latin typeface="Arial Unicode MS" pitchFamily="34" charset="-128"/>
              </a:rPr>
              <a:t>do not depend</a:t>
            </a:r>
            <a:r>
              <a:rPr lang="en-US" sz="2800" dirty="0">
                <a:latin typeface="Arial Unicode MS" pitchFamily="34" charset="-128"/>
              </a:rPr>
              <a:t> on coordinates </a:t>
            </a:r>
            <a:r>
              <a:rPr lang="en-US" sz="2800" dirty="0">
                <a:solidFill>
                  <a:srgbClr val="000099"/>
                </a:solidFill>
                <a:latin typeface="Arial Unicode MS" pitchFamily="34" charset="-128"/>
              </a:rPr>
              <a:t>directly</a:t>
            </a:r>
            <a:r>
              <a:rPr lang="en-US" sz="2800" dirty="0">
                <a:latin typeface="Arial Unicode MS" pitchFamily="34" charset="-128"/>
              </a:rPr>
              <a:t> </a:t>
            </a:r>
          </a:p>
          <a:p>
            <a:pPr>
              <a:buFontTx/>
              <a:buChar char="•"/>
            </a:pPr>
            <a:endParaRPr lang="en-US" sz="2800" dirty="0">
              <a:latin typeface="Arial Unicode MS" pitchFamily="34" charset="-128"/>
            </a:endParaRPr>
          </a:p>
          <a:p>
            <a:pPr>
              <a:buFontTx/>
              <a:buChar char="•"/>
            </a:pPr>
            <a:r>
              <a:rPr lang="en-US" sz="2800" dirty="0">
                <a:solidFill>
                  <a:srgbClr val="FF0000"/>
                </a:solidFill>
                <a:latin typeface="Arial Unicode MS" pitchFamily="34" charset="-128"/>
              </a:rPr>
              <a:t> Geometry related descriptors</a:t>
            </a:r>
            <a:r>
              <a:rPr lang="en-US" sz="2800" dirty="0">
                <a:latin typeface="Arial Unicode MS" pitchFamily="34" charset="-128"/>
              </a:rPr>
              <a:t> </a:t>
            </a:r>
          </a:p>
          <a:p>
            <a:r>
              <a:rPr lang="en-US" sz="2800" dirty="0">
                <a:latin typeface="Arial Unicode MS" pitchFamily="34" charset="-128"/>
              </a:rPr>
              <a:t>- </a:t>
            </a:r>
            <a:r>
              <a:rPr lang="en-US" sz="2800" dirty="0">
                <a:solidFill>
                  <a:srgbClr val="000099"/>
                </a:solidFill>
                <a:latin typeface="Arial Unicode MS" pitchFamily="34" charset="-128"/>
              </a:rPr>
              <a:t>directly depend</a:t>
            </a:r>
            <a:r>
              <a:rPr lang="en-US" sz="2800" dirty="0">
                <a:latin typeface="Arial Unicode MS" pitchFamily="34" charset="-128"/>
              </a:rPr>
              <a:t> on coordinates</a:t>
            </a:r>
          </a:p>
          <a:p>
            <a:pPr>
              <a:buFontTx/>
              <a:buChar char="•"/>
            </a:pPr>
            <a:endParaRPr lang="en-US" sz="2800" dirty="0">
              <a:latin typeface="Arial Unicode MS" pitchFamily="34" charset="-128"/>
            </a:endParaRPr>
          </a:p>
          <a:p>
            <a:pPr>
              <a:buFontTx/>
              <a:buChar char="•"/>
            </a:pPr>
            <a:r>
              <a:rPr lang="en-US" sz="2800" dirty="0">
                <a:solidFill>
                  <a:srgbClr val="FF0000"/>
                </a:solidFill>
                <a:latin typeface="Arial Unicode MS" pitchFamily="34" charset="-128"/>
              </a:rPr>
              <a:t> Surface related descriptors</a:t>
            </a:r>
          </a:p>
          <a:p>
            <a:r>
              <a:rPr lang="en-US" sz="2800" dirty="0">
                <a:latin typeface="Arial Unicode MS" pitchFamily="34" charset="-128"/>
              </a:rPr>
              <a:t>- </a:t>
            </a:r>
            <a:r>
              <a:rPr lang="en-US" sz="2800" dirty="0">
                <a:solidFill>
                  <a:srgbClr val="000099"/>
                </a:solidFill>
                <a:latin typeface="Arial Unicode MS" pitchFamily="34" charset="-128"/>
              </a:rPr>
              <a:t>depend not only</a:t>
            </a:r>
            <a:r>
              <a:rPr lang="en-US" sz="2800" dirty="0">
                <a:latin typeface="Arial Unicode MS" pitchFamily="34" charset="-128"/>
              </a:rPr>
              <a:t> coordinates but often on spatial arrangement of polar and non-polar fragments</a:t>
            </a:r>
            <a:endParaRPr lang="ru-RU" sz="2800" dirty="0">
              <a:latin typeface="Arial Unicode MS" pitchFamily="34" charset="-128"/>
            </a:endParaRPr>
          </a:p>
        </p:txBody>
      </p:sp>
    </p:spTree>
    <p:extLst>
      <p:ext uri="{BB962C8B-B14F-4D97-AF65-F5344CB8AC3E}">
        <p14:creationId xmlns:p14="http://schemas.microsoft.com/office/powerpoint/2010/main" val="38659299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idx="4294967295"/>
          </p:nvPr>
        </p:nvSpPr>
        <p:spPr>
          <a:xfrm>
            <a:off x="685800" y="152400"/>
            <a:ext cx="7772400" cy="533400"/>
          </a:xfrm>
        </p:spPr>
        <p:txBody>
          <a:bodyPr/>
          <a:lstStyle/>
          <a:p>
            <a:pPr eaLnBrk="1" hangingPunct="1">
              <a:defRPr/>
            </a:pPr>
            <a:r>
              <a:rPr lang="en-US" altLang="ko-KR" sz="2800" b="1" smtClean="0">
                <a:solidFill>
                  <a:srgbClr val="990000"/>
                </a:solidFill>
                <a:effectLst>
                  <a:outerShdw blurRad="38100" dist="38100" dir="2700000" algn="tl">
                    <a:srgbClr val="C0C0C0"/>
                  </a:outerShdw>
                </a:effectLst>
                <a:ea typeface="굴림" pitchFamily="34" charset="-127"/>
              </a:rPr>
              <a:t>Energy related descriptors</a:t>
            </a:r>
            <a:endParaRPr lang="fr-FR" sz="4000" dirty="0" smtClean="0">
              <a:effectLst>
                <a:outerShdw blurRad="38100" dist="38100" dir="2700000" algn="tl">
                  <a:srgbClr val="C0C0C0"/>
                </a:outerShdw>
              </a:effectLst>
            </a:endParaRPr>
          </a:p>
        </p:txBody>
      </p:sp>
      <p:sp>
        <p:nvSpPr>
          <p:cNvPr id="351250" name="Text Box 12"/>
          <p:cNvSpPr txBox="1">
            <a:spLocks noChangeArrowheads="1"/>
          </p:cNvSpPr>
          <p:nvPr/>
        </p:nvSpPr>
        <p:spPr bwMode="auto">
          <a:xfrm>
            <a:off x="468313" y="1557338"/>
            <a:ext cx="7704137" cy="2647950"/>
          </a:xfrm>
          <a:prstGeom prst="rect">
            <a:avLst/>
          </a:prstGeom>
          <a:noFill/>
          <a:ln w="9525">
            <a:noFill/>
            <a:miter lim="800000"/>
            <a:headEnd/>
            <a:tailEnd/>
          </a:ln>
        </p:spPr>
        <p:txBody>
          <a:bodyPr>
            <a:spAutoFit/>
          </a:bodyPr>
          <a:lstStyle/>
          <a:p>
            <a:r>
              <a:rPr lang="en-US">
                <a:solidFill>
                  <a:srgbClr val="FF0000"/>
                </a:solidFill>
                <a:latin typeface="Arial Unicode MS" pitchFamily="34" charset="-128"/>
              </a:rPr>
              <a:t>Molecular energies:</a:t>
            </a:r>
          </a:p>
          <a:p>
            <a:endParaRPr lang="en-US">
              <a:solidFill>
                <a:srgbClr val="FF0000"/>
              </a:solidFill>
              <a:latin typeface="Arial Unicode MS" pitchFamily="34" charset="-128"/>
            </a:endParaRPr>
          </a:p>
          <a:p>
            <a:pPr>
              <a:buFontTx/>
              <a:buChar char="•"/>
            </a:pPr>
            <a:r>
              <a:rPr lang="en-US">
                <a:solidFill>
                  <a:schemeClr val="accent2"/>
                </a:solidFill>
                <a:latin typeface="Arial Unicode MS" pitchFamily="34" charset="-128"/>
              </a:rPr>
              <a:t>Potential energy</a:t>
            </a:r>
          </a:p>
          <a:p>
            <a:pPr>
              <a:buFontTx/>
              <a:buChar char="•"/>
            </a:pPr>
            <a:r>
              <a:rPr lang="en-US">
                <a:solidFill>
                  <a:schemeClr val="accent2"/>
                </a:solidFill>
                <a:latin typeface="Arial Unicode MS" pitchFamily="34" charset="-128"/>
              </a:rPr>
              <a:t>Bond, angle bend, torsion, van der Waals energy </a:t>
            </a:r>
          </a:p>
          <a:p>
            <a:pPr>
              <a:buFontTx/>
              <a:buChar char="•"/>
            </a:pPr>
            <a:r>
              <a:rPr lang="en-US">
                <a:solidFill>
                  <a:schemeClr val="accent2"/>
                </a:solidFill>
                <a:latin typeface="Arial Unicode MS" pitchFamily="34" charset="-128"/>
              </a:rPr>
              <a:t>Solvation energy</a:t>
            </a:r>
          </a:p>
          <a:p>
            <a:pPr>
              <a:buFontTx/>
              <a:buChar char="•"/>
            </a:pPr>
            <a:r>
              <a:rPr lang="en-US">
                <a:solidFill>
                  <a:schemeClr val="accent2"/>
                </a:solidFill>
                <a:latin typeface="Arial Unicode MS" pitchFamily="34" charset="-128"/>
              </a:rPr>
              <a:t>Strain energy - the current energy minus the value of the energy at a near local minimum</a:t>
            </a:r>
            <a:endParaRPr lang="ru-RU">
              <a:solidFill>
                <a:schemeClr val="accent2"/>
              </a:solidFill>
              <a:latin typeface="Arial Unicode MS" pitchFamily="34" charset="-128"/>
            </a:endParaRPr>
          </a:p>
        </p:txBody>
      </p:sp>
      <p:sp>
        <p:nvSpPr>
          <p:cNvPr id="351251" name="Text Box 13"/>
          <p:cNvSpPr txBox="1">
            <a:spLocks noChangeArrowheads="1"/>
          </p:cNvSpPr>
          <p:nvPr/>
        </p:nvSpPr>
        <p:spPr bwMode="auto">
          <a:xfrm>
            <a:off x="0" y="692150"/>
            <a:ext cx="9144000" cy="822325"/>
          </a:xfrm>
          <a:prstGeom prst="rect">
            <a:avLst/>
          </a:prstGeom>
          <a:noFill/>
          <a:ln w="9525">
            <a:noFill/>
            <a:miter lim="800000"/>
            <a:headEnd/>
            <a:tailEnd/>
          </a:ln>
        </p:spPr>
        <p:txBody>
          <a:bodyPr>
            <a:spAutoFit/>
          </a:bodyPr>
          <a:lstStyle/>
          <a:p>
            <a:r>
              <a:rPr lang="en-US"/>
              <a:t>May not depend on coordinates directly, however they are more or less unique for every conformer </a:t>
            </a:r>
            <a:endParaRPr lang="ru-RU"/>
          </a:p>
        </p:txBody>
      </p:sp>
      <p:sp>
        <p:nvSpPr>
          <p:cNvPr id="351252" name="Text Box 14"/>
          <p:cNvSpPr txBox="1">
            <a:spLocks noChangeArrowheads="1"/>
          </p:cNvSpPr>
          <p:nvPr/>
        </p:nvSpPr>
        <p:spPr bwMode="auto">
          <a:xfrm>
            <a:off x="2051050" y="4508500"/>
            <a:ext cx="7092950" cy="1917700"/>
          </a:xfrm>
          <a:prstGeom prst="rect">
            <a:avLst/>
          </a:prstGeom>
          <a:noFill/>
          <a:ln w="9525">
            <a:noFill/>
            <a:miter lim="800000"/>
            <a:headEnd/>
            <a:tailEnd/>
          </a:ln>
        </p:spPr>
        <p:txBody>
          <a:bodyPr>
            <a:spAutoFit/>
          </a:bodyPr>
          <a:lstStyle/>
          <a:p>
            <a:r>
              <a:rPr lang="en-US">
                <a:solidFill>
                  <a:srgbClr val="FF0000"/>
                </a:solidFill>
                <a:latin typeface="Arial Unicode MS" pitchFamily="34" charset="-128"/>
              </a:rPr>
              <a:t>Orbital energies:</a:t>
            </a:r>
          </a:p>
          <a:p>
            <a:endParaRPr lang="en-US">
              <a:solidFill>
                <a:srgbClr val="FF0000"/>
              </a:solidFill>
              <a:latin typeface="Arial Unicode MS" pitchFamily="34" charset="-128"/>
            </a:endParaRPr>
          </a:p>
          <a:p>
            <a:pPr>
              <a:buFontTx/>
              <a:buChar char="•"/>
            </a:pPr>
            <a:r>
              <a:rPr lang="en-US">
                <a:solidFill>
                  <a:schemeClr val="accent2"/>
                </a:solidFill>
                <a:latin typeface="Arial Unicode MS" pitchFamily="34" charset="-128"/>
              </a:rPr>
              <a:t>HOMO</a:t>
            </a:r>
          </a:p>
          <a:p>
            <a:pPr>
              <a:buFontTx/>
              <a:buChar char="•"/>
            </a:pPr>
            <a:r>
              <a:rPr lang="en-US">
                <a:solidFill>
                  <a:schemeClr val="accent2"/>
                </a:solidFill>
                <a:latin typeface="Arial Unicode MS" pitchFamily="34" charset="-128"/>
              </a:rPr>
              <a:t>LUMO</a:t>
            </a:r>
          </a:p>
          <a:p>
            <a:pPr>
              <a:buFontTx/>
              <a:buChar char="•"/>
            </a:pPr>
            <a:r>
              <a:rPr lang="en-US">
                <a:solidFill>
                  <a:schemeClr val="accent2"/>
                </a:solidFill>
                <a:latin typeface="Arial Unicode MS" pitchFamily="34" charset="-128"/>
              </a:rPr>
              <a:t>HOMO-LUMO gap</a:t>
            </a:r>
          </a:p>
        </p:txBody>
      </p:sp>
      <p:graphicFrame>
        <p:nvGraphicFramePr>
          <p:cNvPr id="351248" name="Object 16"/>
          <p:cNvGraphicFramePr>
            <a:graphicFrameLocks noChangeAspect="1"/>
          </p:cNvGraphicFramePr>
          <p:nvPr/>
        </p:nvGraphicFramePr>
        <p:xfrm>
          <a:off x="5867400" y="3781425"/>
          <a:ext cx="3276600" cy="3076575"/>
        </p:xfrm>
        <a:graphic>
          <a:graphicData uri="http://schemas.openxmlformats.org/presentationml/2006/ole">
            <mc:AlternateContent xmlns:mc="http://schemas.openxmlformats.org/markup-compatibility/2006">
              <mc:Choice xmlns:v="urn:schemas-microsoft-com:vml" Requires="v">
                <p:oleObj spid="_x0000_s498692" name="MDLDrawObject Class" r:id="rId4" imgW="1924200" imgH="1806840" progId="MDLDrawOLE.MDLDrawObject.1">
                  <p:embed/>
                </p:oleObj>
              </mc:Choice>
              <mc:Fallback>
                <p:oleObj name="MDLDrawObject Class" r:id="rId4" imgW="1924200" imgH="1806840" progId="MDLDrawOLE.MDLDrawObjec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3781425"/>
                        <a:ext cx="3276600"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1593745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179387" y="1268760"/>
            <a:ext cx="5761038" cy="2092325"/>
          </a:xfrm>
          <a:prstGeom prst="rect">
            <a:avLst/>
          </a:prstGeom>
          <a:noFill/>
          <a:ln w="25400">
            <a:noFill/>
            <a:miter lim="800000"/>
            <a:headEnd/>
            <a:tailEnd/>
          </a:ln>
        </p:spPr>
        <p:txBody>
          <a:bodyPr lIns="90000" tIns="46800" rIns="90000" bIns="46800">
            <a:spAutoFit/>
          </a:bodyPr>
          <a:lstStyle/>
          <a:p>
            <a:pPr eaLnBrk="0" hangingPunct="0">
              <a:lnSpc>
                <a:spcPct val="80000"/>
              </a:lnSpc>
              <a:spcBef>
                <a:spcPct val="20000"/>
              </a:spcBef>
              <a:defRPr/>
            </a:pPr>
            <a:r>
              <a:rPr lang="en-US" altLang="ko-KR" b="1" u="sng" dirty="0">
                <a:solidFill>
                  <a:schemeClr val="accent2"/>
                </a:solidFill>
                <a:effectLst>
                  <a:outerShdw blurRad="38100" dist="38100" dir="2700000" algn="tl">
                    <a:srgbClr val="C0C0C0"/>
                  </a:outerShdw>
                </a:effectLst>
                <a:latin typeface="Arial Narrow" pitchFamily="34" charset="0"/>
                <a:ea typeface="굴림" pitchFamily="34" charset="-127"/>
              </a:rPr>
              <a:t>Moments of inertia</a:t>
            </a:r>
          </a:p>
          <a:p>
            <a:pPr eaLnBrk="0" hangingPunct="0">
              <a:lnSpc>
                <a:spcPct val="80000"/>
              </a:lnSpc>
              <a:spcBef>
                <a:spcPct val="20000"/>
              </a:spcBef>
              <a:defRPr/>
            </a:pPr>
            <a:r>
              <a:rPr lang="en-US" altLang="ko-KR" b="1" dirty="0">
                <a:solidFill>
                  <a:schemeClr val="accent2"/>
                </a:solidFill>
                <a:effectLst>
                  <a:outerShdw blurRad="38100" dist="38100" dir="2700000" algn="tl">
                    <a:srgbClr val="C0C0C0"/>
                  </a:outerShdw>
                </a:effectLst>
                <a:latin typeface="Arial Narrow" pitchFamily="34" charset="0"/>
                <a:ea typeface="굴림" pitchFamily="34" charset="-127"/>
              </a:rPr>
              <a:t>(value of the moment, principal components)</a:t>
            </a:r>
            <a:endParaRPr lang="en-US" altLang="ko-KR" sz="2000" b="1" dirty="0">
              <a:solidFill>
                <a:schemeClr val="accent2"/>
              </a:solidFill>
              <a:effectLst>
                <a:outerShdw blurRad="38100" dist="38100" dir="2700000" algn="tl">
                  <a:srgbClr val="C0C0C0"/>
                </a:outerShdw>
              </a:effectLst>
              <a:latin typeface="Arial Narrow" pitchFamily="34" charset="0"/>
              <a:ea typeface="굴림" pitchFamily="34" charset="-127"/>
            </a:endParaRPr>
          </a:p>
          <a:p>
            <a:pPr eaLnBrk="0" hangingPunct="0">
              <a:lnSpc>
                <a:spcPct val="80000"/>
              </a:lnSpc>
              <a:spcBef>
                <a:spcPct val="20000"/>
              </a:spcBef>
              <a:defRPr/>
            </a:pPr>
            <a:r>
              <a:rPr lang="en-US" altLang="ko-KR" sz="1800" b="1" dirty="0">
                <a:solidFill>
                  <a:schemeClr val="accent2"/>
                </a:solidFill>
                <a:effectLst>
                  <a:outerShdw blurRad="38100" dist="38100" dir="2700000" algn="tl">
                    <a:srgbClr val="C0C0C0"/>
                  </a:outerShdw>
                </a:effectLst>
                <a:latin typeface="Arial Narrow" pitchFamily="34" charset="0"/>
                <a:ea typeface="굴림" pitchFamily="34" charset="-127"/>
              </a:rPr>
              <a:t>	</a:t>
            </a:r>
            <a:r>
              <a:rPr lang="en-US" altLang="ko-KR" sz="2000" dirty="0">
                <a:solidFill>
                  <a:schemeClr val="accent2"/>
                </a:solidFill>
                <a:effectLst>
                  <a:outerShdw blurRad="38100" dist="38100" dir="2700000" algn="tl">
                    <a:srgbClr val="C0C0C0"/>
                  </a:outerShdw>
                </a:effectLst>
                <a:latin typeface="Arial Narrow" pitchFamily="34" charset="0"/>
                <a:ea typeface="굴림" pitchFamily="34" charset="-127"/>
              </a:rPr>
              <a:t>- The moments of inertia characterize the mass distribution in the molecule</a:t>
            </a:r>
          </a:p>
          <a:p>
            <a:pPr eaLnBrk="0" hangingPunct="0">
              <a:lnSpc>
                <a:spcPct val="80000"/>
              </a:lnSpc>
              <a:spcBef>
                <a:spcPct val="20000"/>
              </a:spcBef>
              <a:defRPr/>
            </a:pPr>
            <a:r>
              <a:rPr lang="en-US" altLang="ko-KR" sz="2000" dirty="0">
                <a:solidFill>
                  <a:schemeClr val="accent2"/>
                </a:solidFill>
                <a:effectLst>
                  <a:outerShdw blurRad="38100" dist="38100" dir="2700000" algn="tl">
                    <a:srgbClr val="C0C0C0"/>
                  </a:outerShdw>
                </a:effectLst>
                <a:latin typeface="Arial Narrow" pitchFamily="34" charset="0"/>
                <a:ea typeface="굴림" pitchFamily="34" charset="-127"/>
              </a:rPr>
              <a:t>	- The greater principal component means that the more force need to 	rotate molecule around corresponding axis </a:t>
            </a:r>
            <a:endParaRPr lang="fr-FR" sz="2000" dirty="0">
              <a:solidFill>
                <a:schemeClr val="accent2"/>
              </a:solidFill>
              <a:effectLst>
                <a:outerShdw blurRad="38100" dist="38100" dir="2700000" algn="tl">
                  <a:srgbClr val="C0C0C0"/>
                </a:outerShdw>
              </a:effectLst>
              <a:latin typeface="Arial Narrow" pitchFamily="34" charset="0"/>
              <a:ea typeface="굴림" pitchFamily="34" charset="-127"/>
            </a:endParaRPr>
          </a:p>
        </p:txBody>
      </p:sp>
      <p:sp>
        <p:nvSpPr>
          <p:cNvPr id="44035" name="Rectangle 3"/>
          <p:cNvSpPr>
            <a:spLocks noGrp="1" noChangeArrowheads="1"/>
          </p:cNvSpPr>
          <p:nvPr>
            <p:ph type="title" idx="4294967295"/>
          </p:nvPr>
        </p:nvSpPr>
        <p:spPr>
          <a:xfrm>
            <a:off x="685800" y="152400"/>
            <a:ext cx="7772400" cy="533400"/>
          </a:xfrm>
        </p:spPr>
        <p:txBody>
          <a:bodyPr/>
          <a:lstStyle/>
          <a:p>
            <a:pPr eaLnBrk="1" hangingPunct="1">
              <a:defRPr/>
            </a:pPr>
            <a:r>
              <a:rPr lang="en-US" altLang="ko-KR" sz="2800" b="1" dirty="0" smtClean="0">
                <a:solidFill>
                  <a:srgbClr val="990000"/>
                </a:solidFill>
                <a:effectLst>
                  <a:outerShdw blurRad="38100" dist="38100" dir="2700000" algn="tl">
                    <a:srgbClr val="C0C0C0"/>
                  </a:outerShdw>
                </a:effectLst>
                <a:ea typeface="굴림" pitchFamily="34" charset="-127"/>
              </a:rPr>
              <a:t>Geometry related descriptors</a:t>
            </a:r>
            <a:endParaRPr lang="fr-FR" sz="4000" dirty="0" smtClean="0">
              <a:effectLst>
                <a:outerShdw blurRad="38100" dist="38100" dir="2700000" algn="tl">
                  <a:srgbClr val="C0C0C0"/>
                </a:outerShdw>
              </a:effectLst>
            </a:endParaRPr>
          </a:p>
        </p:txBody>
      </p:sp>
      <p:graphicFrame>
        <p:nvGraphicFramePr>
          <p:cNvPr id="44037" name="Object 5"/>
          <p:cNvGraphicFramePr>
            <a:graphicFrameLocks noChangeAspect="1"/>
          </p:cNvGraphicFramePr>
          <p:nvPr>
            <p:extLst>
              <p:ext uri="{D42A27DB-BD31-4B8C-83A1-F6EECF244321}">
                <p14:modId xmlns:p14="http://schemas.microsoft.com/office/powerpoint/2010/main" val="989735831"/>
              </p:ext>
            </p:extLst>
          </p:nvPr>
        </p:nvGraphicFramePr>
        <p:xfrm>
          <a:off x="3671888" y="5805189"/>
          <a:ext cx="5472112" cy="646113"/>
        </p:xfrm>
        <a:graphic>
          <a:graphicData uri="http://schemas.openxmlformats.org/presentationml/2006/ole">
            <mc:AlternateContent xmlns:mc="http://schemas.openxmlformats.org/markup-compatibility/2006">
              <mc:Choice xmlns:v="urn:schemas-microsoft-com:vml" Requires="v">
                <p:oleObj spid="_x0000_s499722" name="¼ö½Ä" r:id="rId4" imgW="3594100" imgH="977900" progId="">
                  <p:embed/>
                </p:oleObj>
              </mc:Choice>
              <mc:Fallback>
                <p:oleObj name="¼ö½Ä" r:id="rId4" imgW="3594100" imgH="9779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t="57204"/>
                      <a:stretch>
                        <a:fillRect/>
                      </a:stretch>
                    </p:blipFill>
                    <p:spPr bwMode="auto">
                      <a:xfrm>
                        <a:off x="3671888" y="5805189"/>
                        <a:ext cx="5472112" cy="646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1" name="Object 9"/>
          <p:cNvGraphicFramePr>
            <a:graphicFrameLocks noChangeAspect="1"/>
          </p:cNvGraphicFramePr>
          <p:nvPr>
            <p:extLst>
              <p:ext uri="{D42A27DB-BD31-4B8C-83A1-F6EECF244321}">
                <p14:modId xmlns:p14="http://schemas.microsoft.com/office/powerpoint/2010/main" val="4030417778"/>
              </p:ext>
            </p:extLst>
          </p:nvPr>
        </p:nvGraphicFramePr>
        <p:xfrm>
          <a:off x="3763888" y="765646"/>
          <a:ext cx="1600200" cy="719138"/>
        </p:xfrm>
        <a:graphic>
          <a:graphicData uri="http://schemas.openxmlformats.org/presentationml/2006/ole">
            <mc:AlternateContent xmlns:mc="http://schemas.openxmlformats.org/markup-compatibility/2006">
              <mc:Choice xmlns:v="urn:schemas-microsoft-com:vml" Requires="v">
                <p:oleObj spid="_x0000_s499723" name="¼ö½Ä" r:id="rId6" imgW="761669" imgH="342751" progId="">
                  <p:embed/>
                </p:oleObj>
              </mc:Choice>
              <mc:Fallback>
                <p:oleObj name="¼ö½Ä" r:id="rId6" imgW="761669" imgH="342751"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3888" y="765646"/>
                        <a:ext cx="1600200" cy="719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043" name="Text Box 11"/>
          <p:cNvSpPr txBox="1">
            <a:spLocks noChangeArrowheads="1"/>
          </p:cNvSpPr>
          <p:nvPr/>
        </p:nvSpPr>
        <p:spPr bwMode="auto">
          <a:xfrm>
            <a:off x="323850" y="5373389"/>
            <a:ext cx="2433638" cy="384175"/>
          </a:xfrm>
          <a:prstGeom prst="rect">
            <a:avLst/>
          </a:prstGeom>
          <a:noFill/>
          <a:ln w="25400">
            <a:noFill/>
            <a:miter lim="800000"/>
            <a:headEnd/>
            <a:tailEnd/>
          </a:ln>
          <a:effectLst/>
        </p:spPr>
        <p:txBody>
          <a:bodyPr wrap="none" lIns="90000" tIns="46800" rIns="90000" bIns="46800">
            <a:spAutoFit/>
          </a:bodyPr>
          <a:lstStyle/>
          <a:p>
            <a:pPr eaLnBrk="0" hangingPunct="0">
              <a:lnSpc>
                <a:spcPct val="80000"/>
              </a:lnSpc>
              <a:spcBef>
                <a:spcPct val="20000"/>
              </a:spcBef>
              <a:defRPr/>
            </a:pPr>
            <a:r>
              <a:rPr lang="en-US" altLang="ko-KR" b="1" u="sng">
                <a:solidFill>
                  <a:schemeClr val="accent2"/>
                </a:solidFill>
                <a:effectLst>
                  <a:outerShdw blurRad="38100" dist="38100" dir="2700000" algn="tl">
                    <a:srgbClr val="C0C0C0"/>
                  </a:outerShdw>
                </a:effectLst>
                <a:latin typeface="Arial Narrow" pitchFamily="34" charset="0"/>
                <a:ea typeface="굴림" pitchFamily="34" charset="-127"/>
              </a:rPr>
              <a:t>Radius of gyration</a:t>
            </a:r>
            <a:r>
              <a:rPr lang="en-US" altLang="ko-KR" sz="2000" b="1">
                <a:solidFill>
                  <a:schemeClr val="accent2"/>
                </a:solidFill>
                <a:effectLst>
                  <a:outerShdw blurRad="38100" dist="38100" dir="2700000" algn="tl">
                    <a:srgbClr val="C0C0C0"/>
                  </a:outerShdw>
                </a:effectLst>
                <a:latin typeface="Arial Narrow" pitchFamily="34" charset="0"/>
                <a:ea typeface="굴림" pitchFamily="34" charset="-127"/>
              </a:rPr>
              <a:t> </a:t>
            </a:r>
            <a:endParaRPr lang="fr-FR" sz="2000" b="1">
              <a:latin typeface="Comic Sans MS" pitchFamily="66" charset="0"/>
            </a:endParaRPr>
          </a:p>
        </p:txBody>
      </p:sp>
      <p:sp>
        <p:nvSpPr>
          <p:cNvPr id="247865" name="AutoShape 41"/>
          <p:cNvSpPr>
            <a:spLocks noChangeArrowheads="1"/>
          </p:cNvSpPr>
          <p:nvPr/>
        </p:nvSpPr>
        <p:spPr bwMode="auto">
          <a:xfrm>
            <a:off x="2481585" y="4185518"/>
            <a:ext cx="574675" cy="504825"/>
          </a:xfrm>
          <a:prstGeom prst="rightArrow">
            <a:avLst>
              <a:gd name="adj1" fmla="val 49685"/>
              <a:gd name="adj2" fmla="val 20090"/>
            </a:avLst>
          </a:prstGeom>
          <a:solidFill>
            <a:schemeClr val="accent1"/>
          </a:solidFill>
          <a:ln w="9525">
            <a:solidFill>
              <a:schemeClr val="tx1"/>
            </a:solidFill>
            <a:miter lim="800000"/>
            <a:headEnd/>
            <a:tailEnd/>
          </a:ln>
        </p:spPr>
        <p:txBody>
          <a:bodyPr wrap="none" anchor="ctr"/>
          <a:lstStyle/>
          <a:p>
            <a:endParaRPr lang="ru-RU"/>
          </a:p>
        </p:txBody>
      </p:sp>
      <p:graphicFrame>
        <p:nvGraphicFramePr>
          <p:cNvPr id="247850" name="Object 42"/>
          <p:cNvGraphicFramePr>
            <a:graphicFrameLocks noChangeAspect="1"/>
          </p:cNvGraphicFramePr>
          <p:nvPr>
            <p:extLst>
              <p:ext uri="{D42A27DB-BD31-4B8C-83A1-F6EECF244321}">
                <p14:modId xmlns:p14="http://schemas.microsoft.com/office/powerpoint/2010/main" val="4113934718"/>
              </p:ext>
            </p:extLst>
          </p:nvPr>
        </p:nvGraphicFramePr>
        <p:xfrm>
          <a:off x="3130873" y="3898181"/>
          <a:ext cx="1081087" cy="1042987"/>
        </p:xfrm>
        <a:graphic>
          <a:graphicData uri="http://schemas.openxmlformats.org/presentationml/2006/ole">
            <mc:AlternateContent xmlns:mc="http://schemas.openxmlformats.org/markup-compatibility/2006">
              <mc:Choice xmlns:v="urn:schemas-microsoft-com:vml" Requires="v">
                <p:oleObj spid="_x0000_s499724" name="Формула" r:id="rId8" imgW="736560" imgH="711000" progId="Equation.3">
                  <p:embed/>
                </p:oleObj>
              </mc:Choice>
              <mc:Fallback>
                <p:oleObj name="Формула" r:id="rId8" imgW="736560" imgH="7110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0873" y="3898181"/>
                        <a:ext cx="1081087" cy="1042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7866" name="Text Box 43"/>
          <p:cNvSpPr txBox="1">
            <a:spLocks noChangeArrowheads="1"/>
          </p:cNvSpPr>
          <p:nvPr/>
        </p:nvSpPr>
        <p:spPr bwMode="auto">
          <a:xfrm>
            <a:off x="646435" y="4185518"/>
            <a:ext cx="1847850" cy="457200"/>
          </a:xfrm>
          <a:prstGeom prst="rect">
            <a:avLst/>
          </a:prstGeom>
          <a:noFill/>
          <a:ln w="9525">
            <a:noFill/>
            <a:miter lim="800000"/>
            <a:headEnd/>
            <a:tailEnd/>
          </a:ln>
        </p:spPr>
        <p:txBody>
          <a:bodyPr wrap="none">
            <a:spAutoFit/>
          </a:bodyPr>
          <a:lstStyle/>
          <a:p>
            <a:r>
              <a:rPr lang="en-US">
                <a:solidFill>
                  <a:srgbClr val="FF0000"/>
                </a:solidFill>
              </a:rPr>
              <a:t>Inertia matrix</a:t>
            </a:r>
            <a:endParaRPr lang="ru-RU">
              <a:solidFill>
                <a:srgbClr val="FF0000"/>
              </a:solidFill>
            </a:endParaRPr>
          </a:p>
        </p:txBody>
      </p:sp>
      <p:sp>
        <p:nvSpPr>
          <p:cNvPr id="247867" name="Text Box 44"/>
          <p:cNvSpPr txBox="1">
            <a:spLocks noChangeArrowheads="1"/>
          </p:cNvSpPr>
          <p:nvPr/>
        </p:nvSpPr>
        <p:spPr bwMode="auto">
          <a:xfrm>
            <a:off x="3348038" y="4325034"/>
            <a:ext cx="5795962" cy="400110"/>
          </a:xfrm>
          <a:prstGeom prst="rect">
            <a:avLst/>
          </a:prstGeom>
          <a:noFill/>
          <a:ln w="9525">
            <a:noFill/>
            <a:miter lim="800000"/>
            <a:headEnd/>
            <a:tailEnd/>
          </a:ln>
        </p:spPr>
        <p:txBody>
          <a:bodyPr>
            <a:spAutoFit/>
          </a:bodyPr>
          <a:lstStyle/>
          <a:p>
            <a:pPr algn="ctr"/>
            <a:r>
              <a:rPr lang="en-US" sz="2000" b="1" dirty="0" smtClean="0">
                <a:solidFill>
                  <a:srgbClr val="FF0000"/>
                </a:solidFill>
              </a:rPr>
              <a:t>principal </a:t>
            </a:r>
            <a:r>
              <a:rPr lang="en-US" sz="2000" b="1" dirty="0">
                <a:solidFill>
                  <a:srgbClr val="FF0000"/>
                </a:solidFill>
              </a:rPr>
              <a:t>components of inertia</a:t>
            </a:r>
            <a:endParaRPr lang="ru-RU" sz="2000" b="1" dirty="0">
              <a:solidFill>
                <a:srgbClr val="FF0000"/>
              </a:solidFill>
            </a:endParaRPr>
          </a:p>
        </p:txBody>
      </p:sp>
      <p:pic>
        <p:nvPicPr>
          <p:cNvPr id="247869" name="Picture 50" descr="Moment_of_inertia_examples"/>
          <p:cNvPicPr>
            <a:picLocks noChangeAspect="1" noChangeArrowheads="1" noCrop="1"/>
          </p:cNvPicPr>
          <p:nvPr/>
        </p:nvPicPr>
        <p:blipFill>
          <a:blip r:embed="rId10"/>
          <a:srcRect/>
          <a:stretch>
            <a:fillRect/>
          </a:stretch>
        </p:blipFill>
        <p:spPr bwMode="auto">
          <a:xfrm>
            <a:off x="5940425" y="765175"/>
            <a:ext cx="3203575" cy="2401888"/>
          </a:xfrm>
          <a:prstGeom prst="rect">
            <a:avLst/>
          </a:prstGeom>
          <a:noFill/>
          <a:ln w="9525">
            <a:noFill/>
            <a:miter lim="800000"/>
            <a:headEnd/>
            <a:tailEnd/>
          </a:ln>
        </p:spPr>
      </p:pic>
      <p:graphicFrame>
        <p:nvGraphicFramePr>
          <p:cNvPr id="3" name="Object 51"/>
          <p:cNvGraphicFramePr>
            <a:graphicFrameLocks noChangeAspect="1"/>
          </p:cNvGraphicFramePr>
          <p:nvPr>
            <p:extLst>
              <p:ext uri="{D42A27DB-BD31-4B8C-83A1-F6EECF244321}">
                <p14:modId xmlns:p14="http://schemas.microsoft.com/office/powerpoint/2010/main" val="238521160"/>
              </p:ext>
            </p:extLst>
          </p:nvPr>
        </p:nvGraphicFramePr>
        <p:xfrm>
          <a:off x="539750" y="5732164"/>
          <a:ext cx="2627313" cy="865188"/>
        </p:xfrm>
        <a:graphic>
          <a:graphicData uri="http://schemas.openxmlformats.org/presentationml/2006/ole">
            <mc:AlternateContent xmlns:mc="http://schemas.openxmlformats.org/markup-compatibility/2006">
              <mc:Choice xmlns:v="urn:schemas-microsoft-com:vml" Requires="v">
                <p:oleObj spid="_x0000_s499725" name="¼ö½Ä" r:id="rId11" imgW="3594100" imgH="977900" progId="">
                  <p:embed/>
                </p:oleObj>
              </mc:Choice>
              <mc:Fallback>
                <p:oleObj name="¼ö½Ä" r:id="rId11" imgW="3594100" imgH="9779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r="51987" b="42693"/>
                      <a:stretch>
                        <a:fillRect/>
                      </a:stretch>
                    </p:blipFill>
                    <p:spPr bwMode="auto">
                      <a:xfrm>
                        <a:off x="539750" y="5732164"/>
                        <a:ext cx="2627313"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83663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4041"/>
                                        </p:tgtEl>
                                        <p:attrNameLst>
                                          <p:attrName>style.visibility</p:attrName>
                                        </p:attrNameLst>
                                      </p:cBhvr>
                                      <p:to>
                                        <p:strVal val="visible"/>
                                      </p:to>
                                    </p:set>
                                    <p:animEffect transition="in" filter="wipe(left)">
                                      <p:cBhvr>
                                        <p:cTn id="7" dur="500"/>
                                        <p:tgtEl>
                                          <p:spTgt spid="4404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4037"/>
                                        </p:tgtEl>
                                        <p:attrNameLst>
                                          <p:attrName>style.visibility</p:attrName>
                                        </p:attrNameLst>
                                      </p:cBhvr>
                                      <p:to>
                                        <p:strVal val="visible"/>
                                      </p:to>
                                    </p:set>
                                    <p:animEffect transition="in" filter="wipe(left)">
                                      <p:cBhvr>
                                        <p:cTn id="11" dur="500"/>
                                        <p:tgtEl>
                                          <p:spTgt spid="4403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type="body" sz="half" idx="1"/>
          </p:nvPr>
        </p:nvSpPr>
        <p:spPr>
          <a:xfrm>
            <a:off x="79375" y="1525588"/>
            <a:ext cx="4470400" cy="3405187"/>
          </a:xfrm>
        </p:spPr>
        <p:txBody>
          <a:bodyPr/>
          <a:lstStyle/>
          <a:p>
            <a:pPr eaLnBrk="1" hangingPunct="1">
              <a:lnSpc>
                <a:spcPct val="80000"/>
              </a:lnSpc>
              <a:defRPr/>
            </a:pPr>
            <a:r>
              <a:rPr lang="en-US" altLang="ko-KR" sz="2400" dirty="0" smtClean="0">
                <a:effectLst>
                  <a:outerShdw blurRad="38100" dist="38100" dir="2700000" algn="tl">
                    <a:srgbClr val="C0C0C0"/>
                  </a:outerShdw>
                </a:effectLst>
                <a:ea typeface="굴림" pitchFamily="34" charset="-127"/>
              </a:rPr>
              <a:t>Length-to-breadth ratio : L/B </a:t>
            </a:r>
            <a:r>
              <a:rPr lang="en-US" altLang="ko-KR" sz="2400" baseline="30000" dirty="0" smtClean="0">
                <a:effectLst>
                  <a:outerShdw blurRad="38100" dist="38100" dir="2700000" algn="tl">
                    <a:srgbClr val="C0C0C0"/>
                  </a:outerShdw>
                </a:effectLst>
                <a:ea typeface="굴림" pitchFamily="34" charset="-127"/>
              </a:rPr>
              <a:t>1</a:t>
            </a:r>
            <a:r>
              <a:rPr lang="en-US" altLang="ko-KR" sz="2400" dirty="0" smtClean="0">
                <a:effectLst>
                  <a:outerShdw blurRad="38100" dist="38100" dir="2700000" algn="tl">
                    <a:srgbClr val="C0C0C0"/>
                  </a:outerShdw>
                </a:effectLst>
                <a:ea typeface="굴림" pitchFamily="34" charset="-127"/>
              </a:rPr>
              <a:t> </a:t>
            </a:r>
          </a:p>
          <a:p>
            <a:pPr eaLnBrk="1" hangingPunct="1">
              <a:lnSpc>
                <a:spcPct val="80000"/>
              </a:lnSpc>
              <a:defRPr/>
            </a:pPr>
            <a:endParaRPr lang="fr-FR" altLang="ko-KR" sz="2400" dirty="0" smtClean="0">
              <a:ea typeface="굴림" pitchFamily="34" charset="-127"/>
            </a:endParaRPr>
          </a:p>
          <a:p>
            <a:pPr eaLnBrk="1" hangingPunct="1">
              <a:lnSpc>
                <a:spcPct val="80000"/>
              </a:lnSpc>
              <a:defRPr/>
            </a:pPr>
            <a:r>
              <a:rPr lang="en-US" altLang="ko-KR" sz="2400" dirty="0" smtClean="0">
                <a:effectLst>
                  <a:outerShdw blurRad="38100" dist="38100" dir="2700000" algn="tl">
                    <a:srgbClr val="C0C0C0"/>
                  </a:outerShdw>
                </a:effectLst>
                <a:ea typeface="굴림" pitchFamily="34" charset="-127"/>
              </a:rPr>
              <a:t>Molecular thickness </a:t>
            </a:r>
          </a:p>
          <a:p>
            <a:pPr eaLnBrk="1" hangingPunct="1">
              <a:lnSpc>
                <a:spcPct val="80000"/>
              </a:lnSpc>
              <a:buFontTx/>
              <a:buNone/>
              <a:defRPr/>
            </a:pPr>
            <a:endParaRPr lang="fr-FR" altLang="ko-KR" sz="2400" b="1" dirty="0" smtClean="0">
              <a:ea typeface="굴림" pitchFamily="34" charset="-127"/>
            </a:endParaRPr>
          </a:p>
          <a:p>
            <a:pPr eaLnBrk="1" hangingPunct="1">
              <a:lnSpc>
                <a:spcPct val="80000"/>
              </a:lnSpc>
              <a:buFontTx/>
              <a:buNone/>
              <a:defRPr/>
            </a:pPr>
            <a:endParaRPr lang="fr-FR" altLang="ko-KR" sz="2400" b="1" dirty="0" smtClean="0">
              <a:ea typeface="굴림" pitchFamily="34" charset="-127"/>
            </a:endParaRPr>
          </a:p>
          <a:p>
            <a:pPr eaLnBrk="1" hangingPunct="1">
              <a:lnSpc>
                <a:spcPct val="80000"/>
              </a:lnSpc>
              <a:buFontTx/>
              <a:buNone/>
              <a:defRPr/>
            </a:pPr>
            <a:endParaRPr lang="fr-FR" altLang="ko-KR" sz="2400" b="1" dirty="0" smtClean="0">
              <a:ea typeface="굴림" pitchFamily="34" charset="-127"/>
            </a:endParaRPr>
          </a:p>
          <a:p>
            <a:pPr eaLnBrk="1" hangingPunct="1">
              <a:lnSpc>
                <a:spcPct val="80000"/>
              </a:lnSpc>
              <a:defRPr/>
            </a:pPr>
            <a:r>
              <a:rPr lang="en-US" altLang="ko-KR" sz="2400" dirty="0" smtClean="0">
                <a:effectLst>
                  <a:outerShdw blurRad="38100" dist="38100" dir="2700000" algn="tl">
                    <a:srgbClr val="C0C0C0"/>
                  </a:outerShdw>
                </a:effectLst>
                <a:ea typeface="굴림" pitchFamily="34" charset="-127"/>
              </a:rPr>
              <a:t>Molecular volume </a:t>
            </a:r>
            <a:endParaRPr lang="fr-FR" altLang="ko-KR" sz="2400" dirty="0" smtClean="0">
              <a:ea typeface="굴림" pitchFamily="34" charset="-127"/>
            </a:endParaRPr>
          </a:p>
          <a:p>
            <a:pPr lvl="1" eaLnBrk="1" hangingPunct="1">
              <a:lnSpc>
                <a:spcPct val="80000"/>
              </a:lnSpc>
              <a:buFontTx/>
              <a:buNone/>
              <a:defRPr/>
            </a:pPr>
            <a:endParaRPr lang="fr-FR" altLang="ko-KR" sz="2400" b="1" dirty="0" smtClean="0">
              <a:ea typeface="굴림" pitchFamily="34" charset="-127"/>
            </a:endParaRPr>
          </a:p>
          <a:p>
            <a:pPr eaLnBrk="1" hangingPunct="1">
              <a:lnSpc>
                <a:spcPct val="80000"/>
              </a:lnSpc>
              <a:defRPr/>
            </a:pPr>
            <a:r>
              <a:rPr lang="en-US" altLang="ko-KR" sz="2400" dirty="0" err="1" smtClean="0">
                <a:effectLst>
                  <a:outerShdw blurRad="38100" dist="38100" dir="2700000" algn="tl">
                    <a:srgbClr val="C0C0C0"/>
                  </a:outerShdw>
                </a:effectLst>
                <a:ea typeface="굴림" pitchFamily="34" charset="-127"/>
              </a:rPr>
              <a:t>Sterimol</a:t>
            </a:r>
            <a:r>
              <a:rPr lang="en-US" altLang="ko-KR" sz="2400" dirty="0" smtClean="0">
                <a:effectLst>
                  <a:outerShdw blurRad="38100" dist="38100" dir="2700000" algn="tl">
                    <a:srgbClr val="C0C0C0"/>
                  </a:outerShdw>
                </a:effectLst>
                <a:ea typeface="굴림" pitchFamily="34" charset="-127"/>
              </a:rPr>
              <a:t> parameters </a:t>
            </a:r>
            <a:r>
              <a:rPr lang="en-US" altLang="ko-KR" sz="2400" baseline="30000" dirty="0" smtClean="0">
                <a:effectLst>
                  <a:outerShdw blurRad="38100" dist="38100" dir="2700000" algn="tl">
                    <a:srgbClr val="C0C0C0"/>
                  </a:outerShdw>
                </a:effectLst>
                <a:ea typeface="굴림" pitchFamily="34" charset="-127"/>
              </a:rPr>
              <a:t>2</a:t>
            </a:r>
            <a:endParaRPr lang="en-US" altLang="ko-KR" sz="2400" baseline="30000" dirty="0" smtClean="0">
              <a:effectLst>
                <a:outerShdw blurRad="38100" dist="38100" dir="2700000" algn="tl">
                  <a:srgbClr val="C0C0C0"/>
                </a:outerShdw>
              </a:effectLst>
              <a:ea typeface="굴림" pitchFamily="34" charset="-127"/>
            </a:endParaRPr>
          </a:p>
          <a:p>
            <a:pPr eaLnBrk="1" hangingPunct="1">
              <a:lnSpc>
                <a:spcPct val="80000"/>
              </a:lnSpc>
              <a:defRPr/>
            </a:pPr>
            <a:endParaRPr lang="fr-FR" altLang="ko-KR" sz="2400" baseline="30000" dirty="0" smtClean="0">
              <a:ea typeface="굴림" pitchFamily="34" charset="-127"/>
            </a:endParaRPr>
          </a:p>
          <a:p>
            <a:pPr eaLnBrk="1" hangingPunct="1">
              <a:lnSpc>
                <a:spcPct val="80000"/>
              </a:lnSpc>
              <a:defRPr/>
            </a:pPr>
            <a:endParaRPr lang="fr-FR" altLang="ko-KR" sz="2400" baseline="30000" dirty="0" smtClean="0">
              <a:ea typeface="굴림" pitchFamily="34" charset="-127"/>
            </a:endParaRPr>
          </a:p>
        </p:txBody>
      </p:sp>
      <p:grpSp>
        <p:nvGrpSpPr>
          <p:cNvPr id="2" name="Group 4"/>
          <p:cNvGrpSpPr>
            <a:grpSpLocks/>
          </p:cNvGrpSpPr>
          <p:nvPr/>
        </p:nvGrpSpPr>
        <p:grpSpPr bwMode="auto">
          <a:xfrm>
            <a:off x="4549775" y="1177925"/>
            <a:ext cx="4075112" cy="1387475"/>
            <a:chOff x="2832" y="896"/>
            <a:chExt cx="2567" cy="874"/>
          </a:xfrm>
        </p:grpSpPr>
        <p:pic>
          <p:nvPicPr>
            <p:cNvPr id="355338"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85" y="1146"/>
              <a:ext cx="740" cy="368"/>
            </a:xfrm>
            <a:prstGeom prst="rect">
              <a:avLst/>
            </a:prstGeom>
            <a:noFill/>
            <a:ln w="9525">
              <a:noFill/>
              <a:miter lim="800000"/>
              <a:headEnd/>
              <a:tailEnd/>
            </a:ln>
          </p:spPr>
        </p:pic>
        <p:sp>
          <p:nvSpPr>
            <p:cNvPr id="355339" name="Rectangle 6"/>
            <p:cNvSpPr>
              <a:spLocks noChangeArrowheads="1"/>
            </p:cNvSpPr>
            <p:nvPr/>
          </p:nvSpPr>
          <p:spPr bwMode="auto">
            <a:xfrm rot="-1620000">
              <a:off x="2976" y="1152"/>
              <a:ext cx="744" cy="356"/>
            </a:xfrm>
            <a:prstGeom prst="rect">
              <a:avLst/>
            </a:prstGeom>
            <a:noFill/>
            <a:ln w="25400">
              <a:solidFill>
                <a:schemeClr val="tx1"/>
              </a:solidFill>
              <a:miter lim="800000"/>
              <a:headEnd/>
              <a:tailEnd/>
            </a:ln>
          </p:spPr>
          <p:txBody>
            <a:bodyPr wrap="none" anchor="ctr"/>
            <a:lstStyle/>
            <a:p>
              <a:endParaRPr lang="en-US"/>
            </a:p>
          </p:txBody>
        </p:sp>
        <p:sp>
          <p:nvSpPr>
            <p:cNvPr id="45063" name="Text Box 7"/>
            <p:cNvSpPr txBox="1">
              <a:spLocks noChangeArrowheads="1"/>
            </p:cNvSpPr>
            <p:nvPr/>
          </p:nvSpPr>
          <p:spPr bwMode="auto">
            <a:xfrm>
              <a:off x="3424" y="1476"/>
              <a:ext cx="201" cy="212"/>
            </a:xfrm>
            <a:prstGeom prst="rect">
              <a:avLst/>
            </a:prstGeom>
            <a:noFill/>
            <a:ln w="9525">
              <a:noFill/>
              <a:miter lim="800000"/>
              <a:headEnd/>
              <a:tailEnd/>
            </a:ln>
            <a:effectLst/>
          </p:spPr>
          <p:txBody>
            <a:bodyPr wrap="none">
              <a:spAutoFit/>
            </a:bodyPr>
            <a:lstStyle/>
            <a:p>
              <a:pPr latinLnBrk="1">
                <a:defRPr/>
              </a:pPr>
              <a:r>
                <a:rPr lang="en-US" altLang="ko-KR" sz="1600" b="1">
                  <a:effectLst>
                    <a:outerShdw blurRad="38100" dist="38100" dir="2700000" algn="tl">
                      <a:srgbClr val="C0C0C0"/>
                    </a:outerShdw>
                  </a:effectLst>
                  <a:ea typeface="굴림" pitchFamily="34" charset="-127"/>
                  <a:cs typeface="+mn-cs"/>
                </a:rPr>
                <a:t>L</a:t>
              </a:r>
              <a:endParaRPr lang="en-US" altLang="ko-KR">
                <a:ea typeface="굴림" pitchFamily="34" charset="-127"/>
                <a:cs typeface="+mn-cs"/>
              </a:endParaRPr>
            </a:p>
          </p:txBody>
        </p:sp>
        <p:sp>
          <p:nvSpPr>
            <p:cNvPr id="45064" name="Text Box 8"/>
            <p:cNvSpPr txBox="1">
              <a:spLocks noChangeArrowheads="1"/>
            </p:cNvSpPr>
            <p:nvPr/>
          </p:nvSpPr>
          <p:spPr bwMode="auto">
            <a:xfrm>
              <a:off x="2832" y="1421"/>
              <a:ext cx="233" cy="212"/>
            </a:xfrm>
            <a:prstGeom prst="rect">
              <a:avLst/>
            </a:prstGeom>
            <a:noFill/>
            <a:ln w="9525">
              <a:noFill/>
              <a:miter lim="800000"/>
              <a:headEnd/>
              <a:tailEnd/>
            </a:ln>
            <a:effectLst/>
          </p:spPr>
          <p:txBody>
            <a:bodyPr wrap="none">
              <a:spAutoFit/>
            </a:bodyPr>
            <a:lstStyle/>
            <a:p>
              <a:pPr latinLnBrk="1">
                <a:defRPr/>
              </a:pPr>
              <a:r>
                <a:rPr lang="en-US" altLang="ko-KR" sz="1600" b="1">
                  <a:effectLst>
                    <a:outerShdw blurRad="38100" dist="38100" dir="2700000" algn="tl">
                      <a:srgbClr val="C0C0C0"/>
                    </a:outerShdw>
                  </a:effectLst>
                  <a:ea typeface="굴림" pitchFamily="34" charset="-127"/>
                  <a:cs typeface="+mn-cs"/>
                </a:rPr>
                <a:t> B</a:t>
              </a:r>
              <a:endParaRPr lang="en-US" altLang="ko-KR">
                <a:ea typeface="굴림" pitchFamily="34" charset="-127"/>
                <a:cs typeface="+mn-cs"/>
              </a:endParaRPr>
            </a:p>
          </p:txBody>
        </p:sp>
        <p:pic>
          <p:nvPicPr>
            <p:cNvPr id="355342"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141" y="1146"/>
              <a:ext cx="890" cy="408"/>
            </a:xfrm>
            <a:prstGeom prst="rect">
              <a:avLst/>
            </a:prstGeom>
            <a:noFill/>
            <a:ln w="9525">
              <a:noFill/>
              <a:miter lim="800000"/>
              <a:headEnd/>
              <a:tailEnd/>
            </a:ln>
          </p:spPr>
        </p:pic>
        <p:sp>
          <p:nvSpPr>
            <p:cNvPr id="355343" name="AutoShape 10"/>
            <p:cNvSpPr>
              <a:spLocks noChangeArrowheads="1"/>
            </p:cNvSpPr>
            <p:nvPr/>
          </p:nvSpPr>
          <p:spPr bwMode="auto">
            <a:xfrm>
              <a:off x="4085" y="1146"/>
              <a:ext cx="1001" cy="413"/>
            </a:xfrm>
            <a:prstGeom prst="cube">
              <a:avLst>
                <a:gd name="adj" fmla="val 44167"/>
              </a:avLst>
            </a:prstGeom>
            <a:noFill/>
            <a:ln w="25400">
              <a:solidFill>
                <a:schemeClr val="tx1"/>
              </a:solidFill>
              <a:miter lim="800000"/>
              <a:headEnd/>
              <a:tailEnd/>
            </a:ln>
          </p:spPr>
          <p:txBody>
            <a:bodyPr wrap="none" anchor="ctr"/>
            <a:lstStyle/>
            <a:p>
              <a:endParaRPr lang="en-US"/>
            </a:p>
          </p:txBody>
        </p:sp>
        <p:sp>
          <p:nvSpPr>
            <p:cNvPr id="45067" name="Text Box 11"/>
            <p:cNvSpPr txBox="1">
              <a:spLocks noChangeArrowheads="1"/>
            </p:cNvSpPr>
            <p:nvPr/>
          </p:nvSpPr>
          <p:spPr bwMode="auto">
            <a:xfrm>
              <a:off x="4364" y="1558"/>
              <a:ext cx="201" cy="212"/>
            </a:xfrm>
            <a:prstGeom prst="rect">
              <a:avLst/>
            </a:prstGeom>
            <a:noFill/>
            <a:ln w="9525">
              <a:noFill/>
              <a:miter lim="800000"/>
              <a:headEnd/>
              <a:tailEnd/>
            </a:ln>
            <a:effectLst/>
          </p:spPr>
          <p:txBody>
            <a:bodyPr wrap="none">
              <a:spAutoFit/>
            </a:bodyPr>
            <a:lstStyle/>
            <a:p>
              <a:pPr latinLnBrk="1">
                <a:defRPr/>
              </a:pPr>
              <a:r>
                <a:rPr lang="en-US" altLang="ko-KR" sz="1600" b="1">
                  <a:effectLst>
                    <a:outerShdw blurRad="38100" dist="38100" dir="2700000" algn="tl">
                      <a:srgbClr val="C0C0C0"/>
                    </a:outerShdw>
                  </a:effectLst>
                  <a:ea typeface="굴림" pitchFamily="34" charset="-127"/>
                  <a:cs typeface="+mn-cs"/>
                </a:rPr>
                <a:t>L</a:t>
              </a:r>
              <a:endParaRPr lang="en-US" altLang="ko-KR">
                <a:ea typeface="굴림" pitchFamily="34" charset="-127"/>
                <a:cs typeface="+mn-cs"/>
              </a:endParaRPr>
            </a:p>
          </p:txBody>
        </p:sp>
        <p:sp>
          <p:nvSpPr>
            <p:cNvPr id="45068" name="Text Box 12"/>
            <p:cNvSpPr txBox="1">
              <a:spLocks noChangeArrowheads="1"/>
            </p:cNvSpPr>
            <p:nvPr/>
          </p:nvSpPr>
          <p:spPr bwMode="auto">
            <a:xfrm>
              <a:off x="4919" y="1476"/>
              <a:ext cx="233" cy="212"/>
            </a:xfrm>
            <a:prstGeom prst="rect">
              <a:avLst/>
            </a:prstGeom>
            <a:noFill/>
            <a:ln w="9525">
              <a:noFill/>
              <a:miter lim="800000"/>
              <a:headEnd/>
              <a:tailEnd/>
            </a:ln>
            <a:effectLst/>
          </p:spPr>
          <p:txBody>
            <a:bodyPr wrap="none">
              <a:spAutoFit/>
            </a:bodyPr>
            <a:lstStyle/>
            <a:p>
              <a:pPr latinLnBrk="1">
                <a:defRPr/>
              </a:pPr>
              <a:r>
                <a:rPr lang="en-US" altLang="ko-KR" sz="1600" b="1">
                  <a:effectLst>
                    <a:outerShdw blurRad="38100" dist="38100" dir="2700000" algn="tl">
                      <a:srgbClr val="C0C0C0"/>
                    </a:outerShdw>
                  </a:effectLst>
                  <a:ea typeface="굴림" pitchFamily="34" charset="-127"/>
                  <a:cs typeface="+mn-cs"/>
                </a:rPr>
                <a:t> B</a:t>
              </a:r>
              <a:endParaRPr lang="en-US" altLang="ko-KR">
                <a:ea typeface="굴림" pitchFamily="34" charset="-127"/>
                <a:cs typeface="+mn-cs"/>
              </a:endParaRPr>
            </a:p>
          </p:txBody>
        </p:sp>
        <p:sp>
          <p:nvSpPr>
            <p:cNvPr id="45069" name="Text Box 13"/>
            <p:cNvSpPr txBox="1">
              <a:spLocks noChangeArrowheads="1"/>
            </p:cNvSpPr>
            <p:nvPr/>
          </p:nvSpPr>
          <p:spPr bwMode="auto">
            <a:xfrm>
              <a:off x="4458" y="896"/>
              <a:ext cx="941" cy="173"/>
            </a:xfrm>
            <a:prstGeom prst="rect">
              <a:avLst/>
            </a:prstGeom>
            <a:noFill/>
            <a:ln w="9525">
              <a:noFill/>
              <a:miter lim="800000"/>
              <a:headEnd/>
              <a:tailEnd/>
            </a:ln>
            <a:effectLst/>
          </p:spPr>
          <p:txBody>
            <a:bodyPr wrap="none">
              <a:spAutoFit/>
            </a:bodyPr>
            <a:lstStyle/>
            <a:p>
              <a:pPr algn="ctr" latinLnBrk="1">
                <a:defRPr/>
              </a:pPr>
              <a:r>
                <a:rPr lang="en-US" altLang="ko-KR" sz="1200" b="1">
                  <a:effectLst>
                    <a:outerShdw blurRad="38100" dist="38100" dir="2700000" algn="tl">
                      <a:srgbClr val="C0C0C0"/>
                    </a:outerShdw>
                  </a:effectLst>
                  <a:ea typeface="굴림" pitchFamily="34" charset="-127"/>
                  <a:cs typeface="+mn-cs"/>
                </a:rPr>
                <a:t>Molecular thickness</a:t>
              </a:r>
              <a:endParaRPr lang="en-US" altLang="ko-KR">
                <a:ea typeface="굴림" pitchFamily="34" charset="-127"/>
                <a:cs typeface="+mn-cs"/>
              </a:endParaRPr>
            </a:p>
          </p:txBody>
        </p:sp>
        <p:sp>
          <p:nvSpPr>
            <p:cNvPr id="355347" name="Line 14"/>
            <p:cNvSpPr>
              <a:spLocks noChangeShapeType="1"/>
            </p:cNvSpPr>
            <p:nvPr/>
          </p:nvSpPr>
          <p:spPr bwMode="auto">
            <a:xfrm>
              <a:off x="5179" y="1146"/>
              <a:ext cx="0" cy="220"/>
            </a:xfrm>
            <a:prstGeom prst="line">
              <a:avLst/>
            </a:prstGeom>
            <a:noFill/>
            <a:ln w="9525">
              <a:solidFill>
                <a:schemeClr val="tx1"/>
              </a:solidFill>
              <a:round/>
              <a:headEnd type="stealth" w="med" len="lg"/>
              <a:tailEnd type="stealth" w="med" len="lg"/>
            </a:ln>
          </p:spPr>
          <p:txBody>
            <a:bodyPr wrap="none" anchor="ctr"/>
            <a:lstStyle/>
            <a:p>
              <a:endParaRPr lang="ru-RU"/>
            </a:p>
          </p:txBody>
        </p:sp>
      </p:grpSp>
      <p:pic>
        <p:nvPicPr>
          <p:cNvPr id="45071" name="Picture 15"/>
          <p:cNvPicPr>
            <a:picLocks noGrp="1" noChangeAspect="1" noChangeArrowheads="1"/>
          </p:cNvPicPr>
          <p:nvPr>
            <p:ph sz="half" idx="2"/>
          </p:nvPr>
        </p:nvPicPr>
        <p:blipFill>
          <a:blip r:embed="rId5"/>
          <a:srcRect/>
          <a:stretch>
            <a:fillRect/>
          </a:stretch>
        </p:blipFill>
        <p:spPr>
          <a:xfrm>
            <a:off x="7092950" y="3789363"/>
            <a:ext cx="1654175" cy="1831975"/>
          </a:xfrm>
        </p:spPr>
      </p:pic>
      <p:pic>
        <p:nvPicPr>
          <p:cNvPr id="45073" name="Picture 17"/>
          <p:cNvPicPr>
            <a:picLocks noChangeAspect="1" noChangeArrowheads="1"/>
          </p:cNvPicPr>
          <p:nvPr/>
        </p:nvPicPr>
        <p:blipFill>
          <a:blip r:embed="rId6"/>
          <a:srcRect/>
          <a:stretch>
            <a:fillRect/>
          </a:stretch>
        </p:blipFill>
        <p:spPr bwMode="auto">
          <a:xfrm>
            <a:off x="5022850" y="3824288"/>
            <a:ext cx="1800225" cy="1687512"/>
          </a:xfrm>
          <a:prstGeom prst="rect">
            <a:avLst/>
          </a:prstGeom>
          <a:noFill/>
          <a:ln w="9525">
            <a:noFill/>
            <a:miter lim="800000"/>
            <a:headEnd/>
            <a:tailEnd/>
          </a:ln>
        </p:spPr>
      </p:pic>
      <p:sp>
        <p:nvSpPr>
          <p:cNvPr id="365588" name="Text Box 20"/>
          <p:cNvSpPr txBox="1">
            <a:spLocks noChangeArrowheads="1"/>
          </p:cNvSpPr>
          <p:nvPr/>
        </p:nvSpPr>
        <p:spPr bwMode="auto">
          <a:xfrm>
            <a:off x="0" y="5949950"/>
            <a:ext cx="9144000" cy="849463"/>
          </a:xfrm>
          <a:prstGeom prst="rect">
            <a:avLst/>
          </a:prstGeom>
          <a:noFill/>
          <a:ln w="9525">
            <a:noFill/>
            <a:miter lim="800000"/>
            <a:headEnd/>
            <a:tailEnd/>
          </a:ln>
          <a:effectLst/>
        </p:spPr>
        <p:txBody>
          <a:bodyPr>
            <a:spAutoFit/>
          </a:bodyPr>
          <a:lstStyle/>
          <a:p>
            <a:pPr marL="457200" indent="-457200">
              <a:lnSpc>
                <a:spcPct val="80000"/>
              </a:lnSpc>
              <a:spcBef>
                <a:spcPct val="20000"/>
              </a:spcBef>
              <a:buFontTx/>
              <a:buAutoNum type="arabicPeriod"/>
              <a:defRPr/>
            </a:pPr>
            <a:r>
              <a:rPr lang="en-US" altLang="ko-KR" sz="1400" b="1" dirty="0" err="1">
                <a:effectLst>
                  <a:outerShdw blurRad="38100" dist="38100" dir="2700000" algn="tl">
                    <a:srgbClr val="C0C0C0"/>
                  </a:outerShdw>
                </a:effectLst>
                <a:ea typeface="굴림" pitchFamily="34" charset="-127"/>
              </a:rPr>
              <a:t>Janini</a:t>
            </a:r>
            <a:r>
              <a:rPr lang="en-US" altLang="ko-KR" sz="1400" b="1" dirty="0">
                <a:effectLst>
                  <a:outerShdw blurRad="38100" dist="38100" dir="2700000" algn="tl">
                    <a:srgbClr val="C0C0C0"/>
                  </a:outerShdw>
                </a:effectLst>
                <a:ea typeface="굴림" pitchFamily="34" charset="-127"/>
              </a:rPr>
              <a:t>, G.M.; Johnston, K.; Zielinski, W. L. </a:t>
            </a:r>
            <a:r>
              <a:rPr lang="en-US" altLang="ko-KR" sz="1400" b="1" i="1" dirty="0">
                <a:effectLst>
                  <a:outerShdw blurRad="38100" dist="38100" dir="2700000" algn="tl">
                    <a:srgbClr val="C0C0C0"/>
                  </a:outerShdw>
                </a:effectLst>
                <a:ea typeface="굴림" pitchFamily="34" charset="-127"/>
              </a:rPr>
              <a:t>Anal. Chem.</a:t>
            </a:r>
            <a:r>
              <a:rPr lang="en-US" altLang="ko-KR" sz="1400" b="1" dirty="0">
                <a:effectLst>
                  <a:outerShdw blurRad="38100" dist="38100" dir="2700000" algn="tl">
                    <a:srgbClr val="C0C0C0"/>
                  </a:outerShdw>
                </a:effectLst>
                <a:ea typeface="굴림" pitchFamily="34" charset="-127"/>
              </a:rPr>
              <a:t> 1975, </a:t>
            </a:r>
            <a:r>
              <a:rPr lang="en-US" altLang="ko-KR" sz="1400" b="1" i="1" dirty="0">
                <a:effectLst>
                  <a:outerShdw blurRad="38100" dist="38100" dir="2700000" algn="tl">
                    <a:srgbClr val="C0C0C0"/>
                  </a:outerShdw>
                </a:effectLst>
                <a:ea typeface="굴림" pitchFamily="34" charset="-127"/>
              </a:rPr>
              <a:t>47</a:t>
            </a:r>
            <a:r>
              <a:rPr lang="en-US" altLang="ko-KR" sz="1400" b="1" dirty="0">
                <a:effectLst>
                  <a:outerShdw blurRad="38100" dist="38100" dir="2700000" algn="tl">
                    <a:srgbClr val="C0C0C0"/>
                  </a:outerShdw>
                </a:effectLst>
                <a:ea typeface="굴림" pitchFamily="34" charset="-127"/>
              </a:rPr>
              <a:t>, 670. </a:t>
            </a:r>
            <a:endParaRPr lang="fr-FR" altLang="ko-KR" sz="1400" b="1" dirty="0">
              <a:ea typeface="굴림" pitchFamily="34" charset="-127"/>
            </a:endParaRPr>
          </a:p>
          <a:p>
            <a:pPr marL="457200" indent="-457200">
              <a:lnSpc>
                <a:spcPct val="80000"/>
              </a:lnSpc>
              <a:spcBef>
                <a:spcPct val="20000"/>
              </a:spcBef>
              <a:buFontTx/>
              <a:buAutoNum type="arabicPeriod"/>
              <a:defRPr/>
            </a:pPr>
            <a:r>
              <a:rPr lang="en-US" altLang="ko-KR" sz="1400" b="1" dirty="0" err="1" smtClean="0">
                <a:effectLst>
                  <a:outerShdw blurRad="38100" dist="38100" dir="2700000" algn="tl">
                    <a:srgbClr val="C0C0C0"/>
                  </a:outerShdw>
                </a:effectLst>
                <a:ea typeface="굴림" pitchFamily="34" charset="-127"/>
              </a:rPr>
              <a:t>Kourounakis</a:t>
            </a:r>
            <a:r>
              <a:rPr lang="en-US" altLang="ko-KR" sz="1400" b="1" dirty="0">
                <a:effectLst>
                  <a:outerShdw blurRad="38100" dist="38100" dir="2700000" algn="tl">
                    <a:srgbClr val="C0C0C0"/>
                  </a:outerShdw>
                </a:effectLst>
                <a:ea typeface="굴림" pitchFamily="34" charset="-127"/>
              </a:rPr>
              <a:t>, A.; </a:t>
            </a:r>
            <a:r>
              <a:rPr lang="en-US" altLang="ko-KR" sz="1400" b="1" dirty="0" err="1">
                <a:effectLst>
                  <a:outerShdw blurRad="38100" dist="38100" dir="2700000" algn="tl">
                    <a:srgbClr val="C0C0C0"/>
                  </a:outerShdw>
                </a:effectLst>
                <a:ea typeface="굴림" pitchFamily="34" charset="-127"/>
              </a:rPr>
              <a:t>Bodor</a:t>
            </a:r>
            <a:r>
              <a:rPr lang="en-US" altLang="ko-KR" sz="1400" b="1" dirty="0">
                <a:effectLst>
                  <a:outerShdw blurRad="38100" dist="38100" dir="2700000" algn="tl">
                    <a:srgbClr val="C0C0C0"/>
                  </a:outerShdw>
                </a:effectLst>
                <a:ea typeface="굴림" pitchFamily="34" charset="-127"/>
              </a:rPr>
              <a:t>, N. </a:t>
            </a:r>
            <a:r>
              <a:rPr lang="en-US" altLang="ko-KR" sz="1400" b="1" i="1" dirty="0">
                <a:effectLst>
                  <a:outerShdw blurRad="38100" dist="38100" dir="2700000" algn="tl">
                    <a:srgbClr val="C0C0C0"/>
                  </a:outerShdw>
                </a:effectLst>
                <a:ea typeface="굴림" pitchFamily="34" charset="-127"/>
              </a:rPr>
              <a:t>Pharm. Res.</a:t>
            </a:r>
            <a:r>
              <a:rPr lang="en-US" altLang="ko-KR" sz="1400" b="1" dirty="0">
                <a:effectLst>
                  <a:outerShdw blurRad="38100" dist="38100" dir="2700000" algn="tl">
                    <a:srgbClr val="C0C0C0"/>
                  </a:outerShdw>
                </a:effectLst>
                <a:ea typeface="굴림" pitchFamily="34" charset="-127"/>
              </a:rPr>
              <a:t> 1995, </a:t>
            </a:r>
            <a:r>
              <a:rPr lang="en-US" altLang="ko-KR" sz="1400" b="1" i="1" dirty="0">
                <a:effectLst>
                  <a:outerShdw blurRad="38100" dist="38100" dir="2700000" algn="tl">
                    <a:srgbClr val="C0C0C0"/>
                  </a:outerShdw>
                </a:effectLst>
                <a:ea typeface="굴림" pitchFamily="34" charset="-127"/>
              </a:rPr>
              <a:t>12(8)</a:t>
            </a:r>
            <a:r>
              <a:rPr lang="en-US" altLang="ko-KR" sz="1400" b="1" dirty="0">
                <a:effectLst>
                  <a:outerShdw blurRad="38100" dist="38100" dir="2700000" algn="tl">
                    <a:srgbClr val="C0C0C0"/>
                  </a:outerShdw>
                </a:effectLst>
                <a:ea typeface="굴림" pitchFamily="34" charset="-127"/>
              </a:rPr>
              <a:t>, 1199.</a:t>
            </a:r>
            <a:endParaRPr lang="fr-FR" sz="1400" b="1" dirty="0">
              <a:effectLst>
                <a:outerShdw blurRad="38100" dist="38100" dir="2700000" algn="tl">
                  <a:srgbClr val="C0C0C0"/>
                </a:outerShdw>
              </a:effectLst>
              <a:ea typeface="굴림" pitchFamily="34" charset="-127"/>
            </a:endParaRPr>
          </a:p>
          <a:p>
            <a:pPr marL="457200" indent="-457200">
              <a:defRPr/>
            </a:pPr>
            <a:endParaRPr lang="ru-RU" dirty="0"/>
          </a:p>
        </p:txBody>
      </p:sp>
      <p:sp>
        <p:nvSpPr>
          <p:cNvPr id="21" name="Rectangle 3"/>
          <p:cNvSpPr txBox="1">
            <a:spLocks noChangeArrowheads="1"/>
          </p:cNvSpPr>
          <p:nvPr/>
        </p:nvSpPr>
        <p:spPr bwMode="auto">
          <a:xfrm>
            <a:off x="629419" y="188640"/>
            <a:ext cx="7772400" cy="533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defRPr/>
            </a:pPr>
            <a:r>
              <a:rPr lang="en-US" altLang="ko-KR" sz="3600" b="1" dirty="0" smtClean="0">
                <a:solidFill>
                  <a:srgbClr val="990000"/>
                </a:solidFill>
                <a:effectLst>
                  <a:outerShdw blurRad="38100" dist="38100" dir="2700000" algn="tl">
                    <a:srgbClr val="C0C0C0"/>
                  </a:outerShdw>
                </a:effectLst>
                <a:ea typeface="굴림" pitchFamily="34" charset="-127"/>
              </a:rPr>
              <a:t>Geometry related descriptors</a:t>
            </a:r>
            <a:endParaRPr lang="fr-FR" sz="3600" dirty="0" smtClean="0">
              <a:effectLst>
                <a:outerShdw blurRad="38100" dist="38100" dir="2700000" algn="tl">
                  <a:srgbClr val="C0C0C0"/>
                </a:outerShdw>
              </a:effectLst>
            </a:endParaRPr>
          </a:p>
        </p:txBody>
      </p:sp>
    </p:spTree>
    <p:extLst>
      <p:ext uri="{BB962C8B-B14F-4D97-AF65-F5344CB8AC3E}">
        <p14:creationId xmlns:p14="http://schemas.microsoft.com/office/powerpoint/2010/main" val="280973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5073"/>
                                        </p:tgtEl>
                                        <p:attrNameLst>
                                          <p:attrName>style.visibility</p:attrName>
                                        </p:attrNameLst>
                                      </p:cBhvr>
                                      <p:to>
                                        <p:strVal val="visible"/>
                                      </p:to>
                                    </p:set>
                                    <p:animEffect transition="in" filter="wipe(left)">
                                      <p:cBhvr>
                                        <p:cTn id="11" dur="500"/>
                                        <p:tgtEl>
                                          <p:spTgt spid="4507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5071"/>
                                        </p:tgtEl>
                                        <p:attrNameLst>
                                          <p:attrName>style.visibility</p:attrName>
                                        </p:attrNameLst>
                                      </p:cBhvr>
                                      <p:to>
                                        <p:strVal val="visible"/>
                                      </p:to>
                                    </p:set>
                                    <p:animEffect transition="in" filter="wipe(left)">
                                      <p:cBhvr>
                                        <p:cTn id="15" dur="500"/>
                                        <p:tgtEl>
                                          <p:spTgt spid="450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323850" y="0"/>
            <a:ext cx="8229600" cy="584200"/>
          </a:xfrm>
        </p:spPr>
        <p:txBody>
          <a:bodyPr/>
          <a:lstStyle/>
          <a:p>
            <a:pPr eaLnBrk="1" hangingPunct="1">
              <a:defRPr/>
            </a:pPr>
            <a:r>
              <a:rPr lang="en-US" altLang="ko-KR" sz="3200" b="1" smtClean="0">
                <a:solidFill>
                  <a:schemeClr val="tx1"/>
                </a:solidFill>
                <a:effectLst>
                  <a:outerShdw blurRad="38100" dist="38100" dir="2700000" algn="tl">
                    <a:srgbClr val="C0C0C0"/>
                  </a:outerShdw>
                </a:effectLst>
                <a:ea typeface="Gulim" pitchFamily="34" charset="-127"/>
              </a:rPr>
              <a:t>Ovality</a:t>
            </a:r>
            <a:endParaRPr lang="fr-FR" sz="3200" b="1" smtClean="0">
              <a:solidFill>
                <a:schemeClr val="tx1"/>
              </a:solidFill>
              <a:effectLst>
                <a:outerShdw blurRad="38100" dist="38100" dir="2700000" algn="tl">
                  <a:srgbClr val="C0C0C0"/>
                </a:outerShdw>
              </a:effectLst>
            </a:endParaRPr>
          </a:p>
        </p:txBody>
      </p:sp>
      <p:pic>
        <p:nvPicPr>
          <p:cNvPr id="266272" name="Picture 19" descr="2"/>
          <p:cNvPicPr>
            <a:picLocks noChangeAspect="1" noChangeArrowheads="1"/>
          </p:cNvPicPr>
          <p:nvPr/>
        </p:nvPicPr>
        <p:blipFill>
          <a:blip r:embed="rId4">
            <a:clrChange>
              <a:clrFrom>
                <a:srgbClr val="000000"/>
              </a:clrFrom>
              <a:clrTo>
                <a:srgbClr val="000000">
                  <a:alpha val="0"/>
                </a:srgbClr>
              </a:clrTo>
            </a:clrChange>
          </a:blip>
          <a:srcRect l="13980" t="29456" r="13948" b="25432"/>
          <a:stretch>
            <a:fillRect/>
          </a:stretch>
        </p:blipFill>
        <p:spPr bwMode="auto">
          <a:xfrm>
            <a:off x="0" y="3171825"/>
            <a:ext cx="4932363" cy="2314575"/>
          </a:xfrm>
          <a:prstGeom prst="rect">
            <a:avLst/>
          </a:prstGeom>
          <a:noFill/>
          <a:ln w="9525">
            <a:noFill/>
            <a:miter lim="800000"/>
            <a:headEnd/>
            <a:tailEnd/>
          </a:ln>
        </p:spPr>
      </p:pic>
      <p:graphicFrame>
        <p:nvGraphicFramePr>
          <p:cNvPr id="266261" name="Object 21"/>
          <p:cNvGraphicFramePr>
            <a:graphicFrameLocks noChangeAspect="1"/>
          </p:cNvGraphicFramePr>
          <p:nvPr/>
        </p:nvGraphicFramePr>
        <p:xfrm>
          <a:off x="539750" y="1671638"/>
          <a:ext cx="3240088" cy="1109662"/>
        </p:xfrm>
        <a:graphic>
          <a:graphicData uri="http://schemas.openxmlformats.org/presentationml/2006/ole">
            <mc:AlternateContent xmlns:mc="http://schemas.openxmlformats.org/markup-compatibility/2006">
              <mc:Choice xmlns:v="urn:schemas-microsoft-com:vml" Requires="v">
                <p:oleObj spid="_x0000_s500744" name="MarvinOLE" r:id="rId5" imgW="2103480" imgH="720000" progId="MarvinOLE.Document">
                  <p:embed/>
                </p:oleObj>
              </mc:Choice>
              <mc:Fallback>
                <p:oleObj name="MarvinOLE" r:id="rId5" imgW="2103480" imgH="720000" progId="MarvinOLE.Document">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1671638"/>
                        <a:ext cx="3240088" cy="1109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6273" name="AutoShape 22"/>
          <p:cNvSpPr>
            <a:spLocks noChangeArrowheads="1"/>
          </p:cNvSpPr>
          <p:nvPr/>
        </p:nvSpPr>
        <p:spPr bwMode="auto">
          <a:xfrm>
            <a:off x="1763713" y="2492375"/>
            <a:ext cx="719137" cy="792163"/>
          </a:xfrm>
          <a:prstGeom prst="downArrow">
            <a:avLst>
              <a:gd name="adj1" fmla="val 50000"/>
              <a:gd name="adj2" fmla="val 27539"/>
            </a:avLst>
          </a:prstGeom>
          <a:solidFill>
            <a:schemeClr val="accent1"/>
          </a:solidFill>
          <a:ln w="9525">
            <a:solidFill>
              <a:schemeClr val="tx1"/>
            </a:solidFill>
            <a:miter lim="800000"/>
            <a:headEnd/>
            <a:tailEnd/>
          </a:ln>
        </p:spPr>
        <p:txBody>
          <a:bodyPr wrap="none" anchor="ctr"/>
          <a:lstStyle/>
          <a:p>
            <a:endParaRPr lang="ru-RU"/>
          </a:p>
        </p:txBody>
      </p:sp>
      <p:pic>
        <p:nvPicPr>
          <p:cNvPr id="266274" name="Picture 23" descr="3"/>
          <p:cNvPicPr>
            <a:picLocks noChangeAspect="1" noChangeArrowheads="1"/>
          </p:cNvPicPr>
          <p:nvPr/>
        </p:nvPicPr>
        <p:blipFill>
          <a:blip r:embed="rId7">
            <a:clrChange>
              <a:clrFrom>
                <a:srgbClr val="000000"/>
              </a:clrFrom>
              <a:clrTo>
                <a:srgbClr val="000000">
                  <a:alpha val="0"/>
                </a:srgbClr>
              </a:clrTo>
            </a:clrChange>
          </a:blip>
          <a:srcRect l="25183" t="19400" r="24452" b="18777"/>
          <a:stretch>
            <a:fillRect/>
          </a:stretch>
        </p:blipFill>
        <p:spPr bwMode="auto">
          <a:xfrm>
            <a:off x="5580063" y="2524125"/>
            <a:ext cx="3563937" cy="3281363"/>
          </a:xfrm>
          <a:prstGeom prst="rect">
            <a:avLst/>
          </a:prstGeom>
          <a:noFill/>
          <a:ln w="9525">
            <a:noFill/>
            <a:miter lim="800000"/>
            <a:headEnd/>
            <a:tailEnd/>
          </a:ln>
        </p:spPr>
      </p:pic>
      <p:sp>
        <p:nvSpPr>
          <p:cNvPr id="266275" name="Text Box 24"/>
          <p:cNvSpPr txBox="1">
            <a:spLocks noChangeArrowheads="1"/>
          </p:cNvSpPr>
          <p:nvPr/>
        </p:nvSpPr>
        <p:spPr bwMode="auto">
          <a:xfrm>
            <a:off x="2051050" y="4035425"/>
            <a:ext cx="825500" cy="579438"/>
          </a:xfrm>
          <a:prstGeom prst="rect">
            <a:avLst/>
          </a:prstGeom>
          <a:noFill/>
          <a:ln w="9525">
            <a:noFill/>
            <a:miter lim="800000"/>
            <a:headEnd/>
            <a:tailEnd/>
          </a:ln>
        </p:spPr>
        <p:txBody>
          <a:bodyPr wrap="none">
            <a:spAutoFit/>
          </a:bodyPr>
          <a:lstStyle/>
          <a:p>
            <a:r>
              <a:rPr lang="en-US" sz="3200"/>
              <a:t>S</a:t>
            </a:r>
            <a:r>
              <a:rPr lang="en-US" sz="3200" baseline="-25000"/>
              <a:t>mol</a:t>
            </a:r>
            <a:endParaRPr lang="ru-RU" sz="3200" baseline="-25000"/>
          </a:p>
        </p:txBody>
      </p:sp>
      <p:sp>
        <p:nvSpPr>
          <p:cNvPr id="266276" name="AutoShape 25"/>
          <p:cNvSpPr>
            <a:spLocks noChangeArrowheads="1"/>
          </p:cNvSpPr>
          <p:nvPr/>
        </p:nvSpPr>
        <p:spPr bwMode="auto">
          <a:xfrm>
            <a:off x="4067175" y="3748088"/>
            <a:ext cx="2305050" cy="576262"/>
          </a:xfrm>
          <a:prstGeom prst="leftRightArrow">
            <a:avLst>
              <a:gd name="adj1" fmla="val 50000"/>
              <a:gd name="adj2" fmla="val 80000"/>
            </a:avLst>
          </a:prstGeom>
          <a:solidFill>
            <a:srgbClr val="FF0000"/>
          </a:solidFill>
          <a:ln w="9525">
            <a:solidFill>
              <a:srgbClr val="FF0000"/>
            </a:solidFill>
            <a:miter lim="800000"/>
            <a:headEnd/>
            <a:tailEnd/>
          </a:ln>
        </p:spPr>
        <p:txBody>
          <a:bodyPr wrap="none" anchor="ctr"/>
          <a:lstStyle/>
          <a:p>
            <a:endParaRPr lang="ru-RU"/>
          </a:p>
        </p:txBody>
      </p:sp>
      <p:sp>
        <p:nvSpPr>
          <p:cNvPr id="266277" name="Text Box 26"/>
          <p:cNvSpPr txBox="1">
            <a:spLocks noChangeArrowheads="1"/>
          </p:cNvSpPr>
          <p:nvPr/>
        </p:nvSpPr>
        <p:spPr bwMode="auto">
          <a:xfrm>
            <a:off x="4284663" y="3027363"/>
            <a:ext cx="1873250" cy="822325"/>
          </a:xfrm>
          <a:prstGeom prst="rect">
            <a:avLst/>
          </a:prstGeom>
          <a:noFill/>
          <a:ln w="9525">
            <a:noFill/>
            <a:miter lim="800000"/>
            <a:headEnd/>
            <a:tailEnd/>
          </a:ln>
        </p:spPr>
        <p:txBody>
          <a:bodyPr>
            <a:spAutoFit/>
          </a:bodyPr>
          <a:lstStyle/>
          <a:p>
            <a:pPr algn="ctr"/>
            <a:r>
              <a:rPr lang="en-US" b="1"/>
              <a:t>Volumes are the same</a:t>
            </a:r>
            <a:endParaRPr lang="ru-RU" b="1"/>
          </a:p>
        </p:txBody>
      </p:sp>
      <p:sp>
        <p:nvSpPr>
          <p:cNvPr id="266278" name="Text Box 27"/>
          <p:cNvSpPr txBox="1">
            <a:spLocks noChangeArrowheads="1"/>
          </p:cNvSpPr>
          <p:nvPr/>
        </p:nvSpPr>
        <p:spPr bwMode="auto">
          <a:xfrm>
            <a:off x="6948488" y="3892550"/>
            <a:ext cx="646112" cy="579438"/>
          </a:xfrm>
          <a:prstGeom prst="rect">
            <a:avLst/>
          </a:prstGeom>
          <a:noFill/>
          <a:ln w="9525">
            <a:noFill/>
            <a:miter lim="800000"/>
            <a:headEnd/>
            <a:tailEnd/>
          </a:ln>
        </p:spPr>
        <p:txBody>
          <a:bodyPr wrap="none">
            <a:spAutoFit/>
          </a:bodyPr>
          <a:lstStyle/>
          <a:p>
            <a:r>
              <a:rPr lang="en-US" sz="3200"/>
              <a:t>S</a:t>
            </a:r>
            <a:r>
              <a:rPr lang="en-US" sz="3200" baseline="-25000"/>
              <a:t>sp</a:t>
            </a:r>
            <a:endParaRPr lang="ru-RU" sz="3200" baseline="-25000"/>
          </a:p>
        </p:txBody>
      </p:sp>
      <p:graphicFrame>
        <p:nvGraphicFramePr>
          <p:cNvPr id="266268" name="Object 28"/>
          <p:cNvGraphicFramePr>
            <a:graphicFrameLocks noChangeAspect="1"/>
          </p:cNvGraphicFramePr>
          <p:nvPr/>
        </p:nvGraphicFramePr>
        <p:xfrm>
          <a:off x="4859338" y="5805488"/>
          <a:ext cx="4284662" cy="1052512"/>
        </p:xfrm>
        <a:graphic>
          <a:graphicData uri="http://schemas.openxmlformats.org/presentationml/2006/ole">
            <mc:AlternateContent xmlns:mc="http://schemas.openxmlformats.org/markup-compatibility/2006">
              <mc:Choice xmlns:v="urn:schemas-microsoft-com:vml" Requires="v">
                <p:oleObj spid="_x0000_s500745" name="Формула" r:id="rId8" imgW="2070000" imgH="507960" progId="Equation.3">
                  <p:embed/>
                </p:oleObj>
              </mc:Choice>
              <mc:Fallback>
                <p:oleObj name="Формула" r:id="rId8" imgW="2070000" imgH="50796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9338" y="5805488"/>
                        <a:ext cx="4284662" cy="1052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270" name="Object 30"/>
          <p:cNvGraphicFramePr>
            <a:graphicFrameLocks noChangeAspect="1"/>
          </p:cNvGraphicFramePr>
          <p:nvPr/>
        </p:nvGraphicFramePr>
        <p:xfrm>
          <a:off x="2555875" y="549275"/>
          <a:ext cx="3959225" cy="1381125"/>
        </p:xfrm>
        <a:graphic>
          <a:graphicData uri="http://schemas.openxmlformats.org/presentationml/2006/ole">
            <mc:AlternateContent xmlns:mc="http://schemas.openxmlformats.org/markup-compatibility/2006">
              <mc:Choice xmlns:v="urn:schemas-microsoft-com:vml" Requires="v">
                <p:oleObj spid="_x0000_s500746" name="Формула" r:id="rId10" imgW="1892160" imgH="660240" progId="Equation.3">
                  <p:embed/>
                </p:oleObj>
              </mc:Choice>
              <mc:Fallback>
                <p:oleObj name="Формула" r:id="rId10" imgW="1892160" imgH="6602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5875" y="549275"/>
                        <a:ext cx="3959225" cy="1381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145939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idx="4294967295"/>
          </p:nvPr>
        </p:nvSpPr>
        <p:spPr>
          <a:xfrm>
            <a:off x="685800" y="152400"/>
            <a:ext cx="7772400" cy="533400"/>
          </a:xfrm>
        </p:spPr>
        <p:txBody>
          <a:bodyPr/>
          <a:lstStyle/>
          <a:p>
            <a:pPr eaLnBrk="1" hangingPunct="1">
              <a:defRPr/>
            </a:pPr>
            <a:r>
              <a:rPr lang="en-US" altLang="ko-KR" sz="2800" b="1" dirty="0" smtClean="0">
                <a:solidFill>
                  <a:srgbClr val="990000"/>
                </a:solidFill>
                <a:effectLst>
                  <a:outerShdw blurRad="38100" dist="38100" dir="2700000" algn="tl">
                    <a:srgbClr val="C0C0C0"/>
                  </a:outerShdw>
                </a:effectLst>
                <a:ea typeface="굴림" pitchFamily="34" charset="-127"/>
              </a:rPr>
              <a:t>Surface related descriptors</a:t>
            </a:r>
            <a:endParaRPr lang="fr-FR" sz="4000" dirty="0" smtClean="0">
              <a:effectLst>
                <a:outerShdw blurRad="38100" dist="38100" dir="2700000" algn="tl">
                  <a:srgbClr val="C0C0C0"/>
                </a:outerShdw>
              </a:effectLst>
            </a:endParaRPr>
          </a:p>
        </p:txBody>
      </p:sp>
      <p:sp>
        <p:nvSpPr>
          <p:cNvPr id="44034" name="Text Box 2"/>
          <p:cNvSpPr txBox="1">
            <a:spLocks noChangeArrowheads="1"/>
          </p:cNvSpPr>
          <p:nvPr/>
        </p:nvSpPr>
        <p:spPr bwMode="auto">
          <a:xfrm>
            <a:off x="323850" y="765175"/>
            <a:ext cx="8820150" cy="6003824"/>
          </a:xfrm>
          <a:prstGeom prst="rect">
            <a:avLst/>
          </a:prstGeom>
          <a:noFill/>
          <a:ln w="25400">
            <a:noFill/>
            <a:miter lim="800000"/>
            <a:headEnd/>
            <a:tailEnd/>
          </a:ln>
        </p:spPr>
        <p:txBody>
          <a:bodyPr lIns="90000" tIns="46800" rIns="90000" bIns="46800">
            <a:spAutoFit/>
          </a:bodyPr>
          <a:lstStyle/>
          <a:p>
            <a:pPr eaLnBrk="0" hangingPunct="0">
              <a:lnSpc>
                <a:spcPct val="80000"/>
              </a:lnSpc>
              <a:spcBef>
                <a:spcPct val="20000"/>
              </a:spcBef>
              <a:defRPr/>
            </a:pPr>
            <a:r>
              <a:rPr lang="en-US" altLang="ko-KR" b="1" u="sng" dirty="0">
                <a:latin typeface="Arial Narrow" pitchFamily="34" charset="0"/>
                <a:ea typeface="굴림" pitchFamily="34" charset="-127"/>
              </a:rPr>
              <a:t>Surface area </a:t>
            </a:r>
          </a:p>
          <a:p>
            <a:pPr eaLnBrk="0" hangingPunct="0">
              <a:lnSpc>
                <a:spcPct val="80000"/>
              </a:lnSpc>
              <a:spcBef>
                <a:spcPct val="20000"/>
              </a:spcBef>
              <a:defRPr/>
            </a:pPr>
            <a:endParaRPr lang="fr-FR" altLang="ko-KR" b="1" u="sng" dirty="0">
              <a:latin typeface="Arial Narrow" pitchFamily="34" charset="0"/>
              <a:ea typeface="굴림" pitchFamily="34" charset="-127"/>
            </a:endParaRPr>
          </a:p>
          <a:p>
            <a:pPr eaLnBrk="0" hangingPunct="0">
              <a:lnSpc>
                <a:spcPct val="80000"/>
              </a:lnSpc>
              <a:spcBef>
                <a:spcPct val="20000"/>
              </a:spcBef>
              <a:defRPr/>
            </a:pPr>
            <a:r>
              <a:rPr lang="en-US" altLang="ko-KR" b="1" dirty="0">
                <a:latin typeface="Arial Narrow" pitchFamily="34" charset="0"/>
                <a:ea typeface="굴림" pitchFamily="34" charset="-127"/>
              </a:rPr>
              <a:t>	</a:t>
            </a:r>
            <a:r>
              <a:rPr lang="en-US" altLang="ko-KR" dirty="0">
                <a:latin typeface="Arial Narrow" pitchFamily="34" charset="0"/>
                <a:ea typeface="굴림" pitchFamily="34" charset="-127"/>
              </a:rPr>
              <a:t>- Van der Waals, solvent excluded, </a:t>
            </a:r>
            <a:r>
              <a:rPr lang="en-US" altLang="ko-KR" dirty="0" err="1">
                <a:latin typeface="Arial Narrow" pitchFamily="34" charset="0"/>
                <a:ea typeface="굴림" pitchFamily="34" charset="-127"/>
              </a:rPr>
              <a:t>Connoly</a:t>
            </a:r>
            <a:r>
              <a:rPr lang="en-US" altLang="ko-KR" dirty="0">
                <a:latin typeface="Arial Narrow" pitchFamily="34" charset="0"/>
                <a:ea typeface="굴림" pitchFamily="34" charset="-127"/>
              </a:rPr>
              <a:t> surface area</a:t>
            </a:r>
          </a:p>
          <a:p>
            <a:pPr eaLnBrk="0" hangingPunct="0">
              <a:lnSpc>
                <a:spcPct val="80000"/>
              </a:lnSpc>
              <a:spcBef>
                <a:spcPct val="20000"/>
              </a:spcBef>
              <a:defRPr/>
            </a:pPr>
            <a:r>
              <a:rPr lang="en-US" altLang="ko-KR" b="1" dirty="0">
                <a:latin typeface="Arial Narrow" pitchFamily="34" charset="0"/>
                <a:ea typeface="굴림" pitchFamily="34" charset="-127"/>
              </a:rPr>
              <a:t>	</a:t>
            </a:r>
            <a:r>
              <a:rPr lang="en-US" altLang="ko-KR" dirty="0">
                <a:latin typeface="Arial Narrow" pitchFamily="34" charset="0"/>
                <a:ea typeface="굴림" pitchFamily="34" charset="-127"/>
              </a:rPr>
              <a:t>- Polar surface area - </a:t>
            </a:r>
            <a:r>
              <a:rPr lang="en-US" dirty="0">
                <a:latin typeface="Arial Narrow" pitchFamily="34" charset="0"/>
                <a:ea typeface="굴림" pitchFamily="34" charset="-127"/>
              </a:rPr>
              <a:t>accessible surface area of all polar (|q|&gt;=0.2) 	atoms</a:t>
            </a:r>
          </a:p>
          <a:p>
            <a:pPr eaLnBrk="0" hangingPunct="0">
              <a:lnSpc>
                <a:spcPct val="80000"/>
              </a:lnSpc>
              <a:spcBef>
                <a:spcPct val="20000"/>
              </a:spcBef>
              <a:defRPr/>
            </a:pPr>
            <a:r>
              <a:rPr lang="en-US" dirty="0">
                <a:latin typeface="Arial Narrow" pitchFamily="34" charset="0"/>
                <a:ea typeface="굴림" pitchFamily="34" charset="-127"/>
              </a:rPr>
              <a:t> 	- Hydrophobic surface area - accessible surface area of all nonpolar 	(|q|&lt;0.2) atoms</a:t>
            </a:r>
          </a:p>
          <a:p>
            <a:pPr eaLnBrk="0" hangingPunct="0">
              <a:lnSpc>
                <a:spcPct val="80000"/>
              </a:lnSpc>
              <a:spcBef>
                <a:spcPct val="20000"/>
              </a:spcBef>
              <a:defRPr/>
            </a:pPr>
            <a:r>
              <a:rPr lang="en-US" dirty="0">
                <a:latin typeface="Arial Narrow" pitchFamily="34" charset="0"/>
                <a:ea typeface="굴림" pitchFamily="34" charset="-127"/>
              </a:rPr>
              <a:t>	- Accessible surface area for positively/negatively charged atoms</a:t>
            </a:r>
          </a:p>
          <a:p>
            <a:pPr eaLnBrk="0" hangingPunct="0">
              <a:lnSpc>
                <a:spcPct val="80000"/>
              </a:lnSpc>
              <a:spcBef>
                <a:spcPct val="20000"/>
              </a:spcBef>
              <a:defRPr/>
            </a:pPr>
            <a:r>
              <a:rPr lang="en-US" dirty="0">
                <a:latin typeface="Arial Narrow" pitchFamily="34" charset="0"/>
                <a:ea typeface="굴림" pitchFamily="34" charset="-127"/>
              </a:rPr>
              <a:t>	- Fraction of the polar/hydrophobic/positively charged/negatively 	charged area in total surface area</a:t>
            </a:r>
          </a:p>
          <a:p>
            <a:pPr eaLnBrk="0" hangingPunct="0">
              <a:lnSpc>
                <a:spcPct val="80000"/>
              </a:lnSpc>
              <a:spcBef>
                <a:spcPct val="20000"/>
              </a:spcBef>
              <a:defRPr/>
            </a:pPr>
            <a:endParaRPr lang="fr-FR" dirty="0">
              <a:latin typeface="Arial Narrow" pitchFamily="34" charset="0"/>
              <a:ea typeface="굴림" pitchFamily="34" charset="-127"/>
            </a:endParaRPr>
          </a:p>
          <a:p>
            <a:pPr eaLnBrk="0" hangingPunct="0">
              <a:lnSpc>
                <a:spcPct val="80000"/>
              </a:lnSpc>
              <a:spcBef>
                <a:spcPct val="20000"/>
              </a:spcBef>
              <a:defRPr/>
            </a:pPr>
            <a:r>
              <a:rPr lang="fr-FR" b="1" u="sng" dirty="0">
                <a:latin typeface="Arial Narrow" pitchFamily="34" charset="0"/>
                <a:ea typeface="굴림" pitchFamily="34" charset="-127"/>
              </a:rPr>
              <a:t>Charge distribution</a:t>
            </a:r>
          </a:p>
          <a:p>
            <a:pPr eaLnBrk="0" hangingPunct="0">
              <a:lnSpc>
                <a:spcPct val="80000"/>
              </a:lnSpc>
              <a:spcBef>
                <a:spcPct val="20000"/>
              </a:spcBef>
              <a:defRPr/>
            </a:pPr>
            <a:r>
              <a:rPr lang="fr-FR" b="1" dirty="0">
                <a:latin typeface="Arial Narrow" pitchFamily="34" charset="0"/>
                <a:ea typeface="굴림" pitchFamily="34" charset="-127"/>
              </a:rPr>
              <a:t>	</a:t>
            </a:r>
          </a:p>
          <a:p>
            <a:pPr eaLnBrk="0" hangingPunct="0">
              <a:lnSpc>
                <a:spcPct val="80000"/>
              </a:lnSpc>
              <a:spcBef>
                <a:spcPct val="20000"/>
              </a:spcBef>
              <a:defRPr/>
            </a:pPr>
            <a:r>
              <a:rPr lang="fr-FR" b="1" dirty="0">
                <a:latin typeface="Arial Narrow" pitchFamily="34" charset="0"/>
                <a:ea typeface="굴림" pitchFamily="34" charset="-127"/>
              </a:rPr>
              <a:t>	</a:t>
            </a:r>
            <a:r>
              <a:rPr lang="fr-FR" dirty="0">
                <a:latin typeface="Arial Narrow" pitchFamily="34" charset="0"/>
                <a:ea typeface="굴림" pitchFamily="34" charset="-127"/>
              </a:rPr>
              <a:t>- </a:t>
            </a:r>
            <a:r>
              <a:rPr lang="fr-FR" dirty="0" err="1">
                <a:latin typeface="Arial Narrow" pitchFamily="34" charset="0"/>
                <a:ea typeface="굴림" pitchFamily="34" charset="-127"/>
              </a:rPr>
              <a:t>Dipole</a:t>
            </a:r>
            <a:r>
              <a:rPr lang="fr-FR" dirty="0">
                <a:latin typeface="Arial Narrow" pitchFamily="34" charset="0"/>
                <a:ea typeface="굴림" pitchFamily="34" charset="-127"/>
              </a:rPr>
              <a:t> moment </a:t>
            </a:r>
          </a:p>
          <a:p>
            <a:pPr eaLnBrk="0" hangingPunct="0">
              <a:lnSpc>
                <a:spcPct val="80000"/>
              </a:lnSpc>
              <a:spcBef>
                <a:spcPct val="20000"/>
              </a:spcBef>
              <a:defRPr/>
            </a:pPr>
            <a:r>
              <a:rPr lang="fr-FR" dirty="0">
                <a:latin typeface="Arial Narrow" pitchFamily="34" charset="0"/>
                <a:ea typeface="굴림" pitchFamily="34" charset="-127"/>
              </a:rPr>
              <a:t>	- </a:t>
            </a:r>
            <a:r>
              <a:rPr lang="fr-FR" dirty="0" err="1">
                <a:latin typeface="Arial Narrow" pitchFamily="34" charset="0"/>
                <a:ea typeface="굴림" pitchFamily="34" charset="-127"/>
              </a:rPr>
              <a:t>Polarizability</a:t>
            </a:r>
            <a:endParaRPr lang="fr-FR" dirty="0">
              <a:latin typeface="Arial Narrow" pitchFamily="34" charset="0"/>
              <a:ea typeface="굴림" pitchFamily="34" charset="-127"/>
            </a:endParaRPr>
          </a:p>
          <a:p>
            <a:pPr eaLnBrk="0" hangingPunct="0">
              <a:lnSpc>
                <a:spcPct val="80000"/>
              </a:lnSpc>
              <a:spcBef>
                <a:spcPct val="20000"/>
              </a:spcBef>
              <a:defRPr/>
            </a:pPr>
            <a:r>
              <a:rPr lang="fr-FR" dirty="0">
                <a:latin typeface="Arial Narrow" pitchFamily="34" charset="0"/>
                <a:ea typeface="굴림" pitchFamily="34" charset="-127"/>
              </a:rPr>
              <a:t>	- </a:t>
            </a:r>
            <a:r>
              <a:rPr lang="fr-FR" dirty="0" err="1">
                <a:latin typeface="Arial Narrow" pitchFamily="34" charset="0"/>
                <a:ea typeface="굴림" pitchFamily="34" charset="-127"/>
              </a:rPr>
              <a:t>Weighted</a:t>
            </a:r>
            <a:r>
              <a:rPr lang="fr-FR" dirty="0">
                <a:latin typeface="Arial Narrow" pitchFamily="34" charset="0"/>
                <a:ea typeface="굴림" pitchFamily="34" charset="-127"/>
              </a:rPr>
              <a:t> </a:t>
            </a:r>
            <a:r>
              <a:rPr lang="fr-FR" dirty="0" err="1">
                <a:latin typeface="Arial Narrow" pitchFamily="34" charset="0"/>
                <a:ea typeface="굴림" pitchFamily="34" charset="-127"/>
              </a:rPr>
              <a:t>positively</a:t>
            </a:r>
            <a:r>
              <a:rPr lang="fr-FR" dirty="0">
                <a:latin typeface="Arial Narrow" pitchFamily="34" charset="0"/>
                <a:ea typeface="굴림" pitchFamily="34" charset="-127"/>
              </a:rPr>
              <a:t>/</a:t>
            </a:r>
            <a:r>
              <a:rPr lang="fr-FR" dirty="0" err="1">
                <a:latin typeface="Arial Narrow" pitchFamily="34" charset="0"/>
                <a:ea typeface="굴림" pitchFamily="34" charset="-127"/>
              </a:rPr>
              <a:t>negatively</a:t>
            </a:r>
            <a:r>
              <a:rPr lang="fr-FR" dirty="0">
                <a:latin typeface="Arial Narrow" pitchFamily="34" charset="0"/>
                <a:ea typeface="굴림" pitchFamily="34" charset="-127"/>
              </a:rPr>
              <a:t> </a:t>
            </a:r>
            <a:r>
              <a:rPr lang="fr-FR" dirty="0" err="1">
                <a:latin typeface="Arial Narrow" pitchFamily="34" charset="0"/>
                <a:ea typeface="굴림" pitchFamily="34" charset="-127"/>
              </a:rPr>
              <a:t>charged</a:t>
            </a:r>
            <a:r>
              <a:rPr lang="fr-FR" dirty="0">
                <a:latin typeface="Arial Narrow" pitchFamily="34" charset="0"/>
                <a:ea typeface="굴림" pitchFamily="34" charset="-127"/>
              </a:rPr>
              <a:t> surface area – the area 	</a:t>
            </a:r>
            <a:r>
              <a:rPr lang="fr-FR" dirty="0" err="1">
                <a:latin typeface="Arial Narrow" pitchFamily="34" charset="0"/>
                <a:ea typeface="굴림" pitchFamily="34" charset="-127"/>
              </a:rPr>
              <a:t>divided</a:t>
            </a:r>
            <a:r>
              <a:rPr lang="fr-FR" dirty="0">
                <a:latin typeface="Arial Narrow" pitchFamily="34" charset="0"/>
                <a:ea typeface="굴림" pitchFamily="34" charset="-127"/>
              </a:rPr>
              <a:t> to the maximal charge of </a:t>
            </a:r>
            <a:r>
              <a:rPr lang="fr-FR" dirty="0" err="1">
                <a:latin typeface="Arial Narrow" pitchFamily="34" charset="0"/>
                <a:ea typeface="굴림" pitchFamily="34" charset="-127"/>
              </a:rPr>
              <a:t>atom</a:t>
            </a:r>
            <a:r>
              <a:rPr lang="fr-FR" dirty="0">
                <a:latin typeface="Arial Narrow" pitchFamily="34" charset="0"/>
                <a:ea typeface="굴림" pitchFamily="34" charset="-127"/>
              </a:rPr>
              <a:t> </a:t>
            </a:r>
            <a:endParaRPr lang="fr-FR" b="1" dirty="0">
              <a:latin typeface="Arial Narrow" pitchFamily="34" charset="0"/>
              <a:ea typeface="굴림" pitchFamily="34" charset="-127"/>
            </a:endParaRPr>
          </a:p>
        </p:txBody>
      </p:sp>
    </p:spTree>
    <p:extLst>
      <p:ext uri="{BB962C8B-B14F-4D97-AF65-F5344CB8AC3E}">
        <p14:creationId xmlns:p14="http://schemas.microsoft.com/office/powerpoint/2010/main" val="22478828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title" idx="4294967295"/>
          </p:nvPr>
        </p:nvSpPr>
        <p:spPr>
          <a:xfrm>
            <a:off x="685800" y="152400"/>
            <a:ext cx="7772400" cy="533400"/>
          </a:xfrm>
        </p:spPr>
        <p:txBody>
          <a:bodyPr/>
          <a:lstStyle/>
          <a:p>
            <a:pPr eaLnBrk="1" hangingPunct="1">
              <a:defRPr/>
            </a:pPr>
            <a:r>
              <a:rPr lang="en-US" altLang="ko-KR" sz="2800" b="1" smtClean="0">
                <a:solidFill>
                  <a:srgbClr val="990000"/>
                </a:solidFill>
                <a:effectLst>
                  <a:outerShdw blurRad="38100" dist="38100" dir="2700000" algn="tl">
                    <a:srgbClr val="C0C0C0"/>
                  </a:outerShdw>
                </a:effectLst>
                <a:ea typeface="Gulim" pitchFamily="34" charset="-127"/>
              </a:rPr>
              <a:t>Polarity descriptors</a:t>
            </a:r>
            <a:endParaRPr lang="fr-FR" sz="4000" smtClean="0">
              <a:effectLst>
                <a:outerShdw blurRad="38100" dist="38100" dir="2700000" algn="tl">
                  <a:srgbClr val="C0C0C0"/>
                </a:outerShdw>
              </a:effectLst>
            </a:endParaRPr>
          </a:p>
        </p:txBody>
      </p:sp>
      <p:pic>
        <p:nvPicPr>
          <p:cNvPr id="251924" name="Picture 14" descr="1"/>
          <p:cNvPicPr>
            <a:picLocks noChangeAspect="1" noChangeArrowheads="1"/>
          </p:cNvPicPr>
          <p:nvPr/>
        </p:nvPicPr>
        <p:blipFill>
          <a:blip r:embed="rId4">
            <a:clrChange>
              <a:clrFrom>
                <a:srgbClr val="000000"/>
              </a:clrFrom>
              <a:clrTo>
                <a:srgbClr val="000000">
                  <a:alpha val="0"/>
                </a:srgbClr>
              </a:clrTo>
            </a:clrChange>
          </a:blip>
          <a:srcRect l="19826" t="11971" r="22487" b="9641"/>
          <a:stretch>
            <a:fillRect/>
          </a:stretch>
        </p:blipFill>
        <p:spPr bwMode="auto">
          <a:xfrm>
            <a:off x="4791075" y="2420938"/>
            <a:ext cx="4352925" cy="4437062"/>
          </a:xfrm>
          <a:prstGeom prst="rect">
            <a:avLst/>
          </a:prstGeom>
          <a:noFill/>
          <a:ln w="9525">
            <a:noFill/>
            <a:miter lim="800000"/>
            <a:headEnd/>
            <a:tailEnd/>
          </a:ln>
        </p:spPr>
      </p:pic>
      <p:sp>
        <p:nvSpPr>
          <p:cNvPr id="251925" name="Text Box 15"/>
          <p:cNvSpPr txBox="1">
            <a:spLocks noChangeArrowheads="1"/>
          </p:cNvSpPr>
          <p:nvPr/>
        </p:nvSpPr>
        <p:spPr bwMode="auto">
          <a:xfrm>
            <a:off x="3348038" y="692150"/>
            <a:ext cx="2568575" cy="457200"/>
          </a:xfrm>
          <a:prstGeom prst="rect">
            <a:avLst/>
          </a:prstGeom>
          <a:noFill/>
          <a:ln w="9525">
            <a:noFill/>
            <a:miter lim="800000"/>
            <a:headEnd/>
            <a:tailEnd/>
          </a:ln>
        </p:spPr>
        <p:txBody>
          <a:bodyPr wrap="none">
            <a:spAutoFit/>
          </a:bodyPr>
          <a:lstStyle/>
          <a:p>
            <a:r>
              <a:rPr lang="en-US" b="1"/>
              <a:t>Polar surface area</a:t>
            </a:r>
            <a:endParaRPr lang="ru-RU" b="1"/>
          </a:p>
        </p:txBody>
      </p:sp>
      <p:sp>
        <p:nvSpPr>
          <p:cNvPr id="251926" name="Text Box 16"/>
          <p:cNvSpPr txBox="1">
            <a:spLocks noChangeArrowheads="1"/>
          </p:cNvSpPr>
          <p:nvPr/>
        </p:nvSpPr>
        <p:spPr bwMode="auto">
          <a:xfrm>
            <a:off x="611188" y="1125538"/>
            <a:ext cx="8064500" cy="822325"/>
          </a:xfrm>
          <a:prstGeom prst="rect">
            <a:avLst/>
          </a:prstGeom>
          <a:noFill/>
          <a:ln w="9525">
            <a:noFill/>
            <a:miter lim="800000"/>
            <a:headEnd/>
            <a:tailEnd/>
          </a:ln>
        </p:spPr>
        <p:txBody>
          <a:bodyPr>
            <a:spAutoFit/>
          </a:bodyPr>
          <a:lstStyle/>
          <a:p>
            <a:pPr algn="ctr"/>
            <a:r>
              <a:rPr lang="en-US"/>
              <a:t>Total area of the part of the molecular surface that corresponds to polar atoms: O, N, halogens</a:t>
            </a:r>
            <a:endParaRPr lang="ru-RU"/>
          </a:p>
        </p:txBody>
      </p:sp>
      <p:graphicFrame>
        <p:nvGraphicFramePr>
          <p:cNvPr id="251922" name="Object 18"/>
          <p:cNvGraphicFramePr>
            <a:graphicFrameLocks noChangeAspect="1"/>
          </p:cNvGraphicFramePr>
          <p:nvPr/>
        </p:nvGraphicFramePr>
        <p:xfrm>
          <a:off x="179388" y="3097213"/>
          <a:ext cx="3313112" cy="2873375"/>
        </p:xfrm>
        <a:graphic>
          <a:graphicData uri="http://schemas.openxmlformats.org/presentationml/2006/ole">
            <mc:AlternateContent xmlns:mc="http://schemas.openxmlformats.org/markup-compatibility/2006">
              <mc:Choice xmlns:v="urn:schemas-microsoft-com:vml" Requires="v">
                <p:oleObj spid="_x0000_s501764" name="MarvinOLE" r:id="rId5" imgW="2149200" imgH="1863360" progId="MarvinOLE.Document">
                  <p:embed/>
                </p:oleObj>
              </mc:Choice>
              <mc:Fallback>
                <p:oleObj name="MarvinOLE" r:id="rId5" imgW="2149200" imgH="1863360" progId="MarvinOLE.Document">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3097213"/>
                        <a:ext cx="3313112" cy="287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1927" name="AutoShape 19"/>
          <p:cNvSpPr>
            <a:spLocks noChangeArrowheads="1"/>
          </p:cNvSpPr>
          <p:nvPr/>
        </p:nvSpPr>
        <p:spPr bwMode="auto">
          <a:xfrm>
            <a:off x="3635375" y="4610100"/>
            <a:ext cx="1081088" cy="863600"/>
          </a:xfrm>
          <a:prstGeom prst="rightArrow">
            <a:avLst>
              <a:gd name="adj1" fmla="val 50000"/>
              <a:gd name="adj2" fmla="val 31296"/>
            </a:avLst>
          </a:prstGeom>
          <a:solidFill>
            <a:schemeClr val="accent1"/>
          </a:solidFill>
          <a:ln w="9525">
            <a:solidFill>
              <a:schemeClr val="tx1"/>
            </a:solidFill>
            <a:miter lim="800000"/>
            <a:headEnd/>
            <a:tailEnd/>
          </a:ln>
        </p:spPr>
        <p:txBody>
          <a:bodyPr wrap="none" anchor="ctr"/>
          <a:lstStyle/>
          <a:p>
            <a:endParaRPr lang="ru-RU"/>
          </a:p>
        </p:txBody>
      </p:sp>
      <p:sp>
        <p:nvSpPr>
          <p:cNvPr id="251928" name="Line 21"/>
          <p:cNvSpPr>
            <a:spLocks noChangeShapeType="1"/>
          </p:cNvSpPr>
          <p:nvPr/>
        </p:nvSpPr>
        <p:spPr bwMode="auto">
          <a:xfrm>
            <a:off x="4572000" y="1916113"/>
            <a:ext cx="1223963" cy="936625"/>
          </a:xfrm>
          <a:prstGeom prst="line">
            <a:avLst/>
          </a:prstGeom>
          <a:noFill/>
          <a:ln w="9525">
            <a:solidFill>
              <a:schemeClr val="tx1"/>
            </a:solidFill>
            <a:round/>
            <a:headEnd/>
            <a:tailEnd type="triangle" w="med" len="med"/>
          </a:ln>
        </p:spPr>
        <p:txBody>
          <a:bodyPr/>
          <a:lstStyle/>
          <a:p>
            <a:endParaRPr lang="ru-RU"/>
          </a:p>
        </p:txBody>
      </p:sp>
      <p:sp>
        <p:nvSpPr>
          <p:cNvPr id="251929" name="Line 22"/>
          <p:cNvSpPr>
            <a:spLocks noChangeShapeType="1"/>
          </p:cNvSpPr>
          <p:nvPr/>
        </p:nvSpPr>
        <p:spPr bwMode="auto">
          <a:xfrm>
            <a:off x="4427538" y="1916113"/>
            <a:ext cx="2162175" cy="2162175"/>
          </a:xfrm>
          <a:prstGeom prst="line">
            <a:avLst/>
          </a:prstGeom>
          <a:noFill/>
          <a:ln w="9525">
            <a:solidFill>
              <a:schemeClr val="tx1"/>
            </a:solidFill>
            <a:round/>
            <a:headEnd/>
            <a:tailEnd type="triangle" w="med" len="med"/>
          </a:ln>
        </p:spPr>
        <p:txBody>
          <a:bodyPr/>
          <a:lstStyle/>
          <a:p>
            <a:endParaRPr lang="ru-RU"/>
          </a:p>
        </p:txBody>
      </p:sp>
      <p:sp>
        <p:nvSpPr>
          <p:cNvPr id="251930" name="Line 23"/>
          <p:cNvSpPr>
            <a:spLocks noChangeShapeType="1"/>
          </p:cNvSpPr>
          <p:nvPr/>
        </p:nvSpPr>
        <p:spPr bwMode="auto">
          <a:xfrm>
            <a:off x="4643438" y="1844675"/>
            <a:ext cx="3024187" cy="1728788"/>
          </a:xfrm>
          <a:prstGeom prst="line">
            <a:avLst/>
          </a:prstGeom>
          <a:noFill/>
          <a:ln w="9525">
            <a:solidFill>
              <a:schemeClr val="tx1"/>
            </a:solidFill>
            <a:round/>
            <a:headEnd/>
            <a:tailEnd type="triangle" w="med" len="med"/>
          </a:ln>
        </p:spPr>
        <p:txBody>
          <a:bodyPr/>
          <a:lstStyle/>
          <a:p>
            <a:endParaRPr lang="ru-RU"/>
          </a:p>
        </p:txBody>
      </p:sp>
      <p:sp>
        <p:nvSpPr>
          <p:cNvPr id="251931" name="Line 24"/>
          <p:cNvSpPr>
            <a:spLocks noChangeShapeType="1"/>
          </p:cNvSpPr>
          <p:nvPr/>
        </p:nvSpPr>
        <p:spPr bwMode="auto">
          <a:xfrm>
            <a:off x="4140200" y="1844675"/>
            <a:ext cx="1944688" cy="3816350"/>
          </a:xfrm>
          <a:prstGeom prst="line">
            <a:avLst/>
          </a:prstGeom>
          <a:noFill/>
          <a:ln w="9525">
            <a:solidFill>
              <a:schemeClr val="tx1"/>
            </a:solidFill>
            <a:round/>
            <a:headEnd/>
            <a:tailEnd type="triangle" w="med" len="med"/>
          </a:ln>
        </p:spPr>
        <p:txBody>
          <a:bodyPr/>
          <a:lstStyle/>
          <a:p>
            <a:endParaRPr lang="ru-RU"/>
          </a:p>
        </p:txBody>
      </p:sp>
      <p:sp>
        <p:nvSpPr>
          <p:cNvPr id="251932" name="Line 25"/>
          <p:cNvSpPr>
            <a:spLocks noChangeShapeType="1"/>
          </p:cNvSpPr>
          <p:nvPr/>
        </p:nvSpPr>
        <p:spPr bwMode="auto">
          <a:xfrm>
            <a:off x="4356100" y="1916113"/>
            <a:ext cx="1223963" cy="1584325"/>
          </a:xfrm>
          <a:prstGeom prst="line">
            <a:avLst/>
          </a:prstGeom>
          <a:noFill/>
          <a:ln w="9525">
            <a:solidFill>
              <a:schemeClr val="tx1"/>
            </a:solidFill>
            <a:round/>
            <a:headEnd/>
            <a:tailEnd type="triangle" w="med" len="med"/>
          </a:ln>
        </p:spPr>
        <p:txBody>
          <a:bodyPr/>
          <a:lstStyle/>
          <a:p>
            <a:endParaRPr lang="ru-RU"/>
          </a:p>
        </p:txBody>
      </p:sp>
    </p:spTree>
    <p:extLst>
      <p:ext uri="{BB962C8B-B14F-4D97-AF65-F5344CB8AC3E}">
        <p14:creationId xmlns:p14="http://schemas.microsoft.com/office/powerpoint/2010/main" val="17472944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1" name="Picture 2"/>
          <p:cNvPicPr>
            <a:picLocks noChangeAspect="1" noChangeArrowheads="1"/>
          </p:cNvPicPr>
          <p:nvPr/>
        </p:nvPicPr>
        <p:blipFill>
          <a:blip r:embed="rId3"/>
          <a:srcRect/>
          <a:stretch>
            <a:fillRect/>
          </a:stretch>
        </p:blipFill>
        <p:spPr bwMode="auto">
          <a:xfrm>
            <a:off x="2428875" y="1143000"/>
            <a:ext cx="4071938" cy="5437188"/>
          </a:xfrm>
          <a:prstGeom prst="rect">
            <a:avLst/>
          </a:prstGeom>
          <a:noFill/>
          <a:ln w="9525">
            <a:noFill/>
            <a:miter lim="800000"/>
            <a:headEnd/>
            <a:tailEnd/>
          </a:ln>
        </p:spPr>
      </p:pic>
      <p:sp>
        <p:nvSpPr>
          <p:cNvPr id="363522" name="Rectangle 5"/>
          <p:cNvSpPr>
            <a:spLocks noChangeArrowheads="1"/>
          </p:cNvSpPr>
          <p:nvPr/>
        </p:nvSpPr>
        <p:spPr bwMode="auto">
          <a:xfrm>
            <a:off x="714375" y="714375"/>
            <a:ext cx="7858125" cy="646113"/>
          </a:xfrm>
          <a:prstGeom prst="rect">
            <a:avLst/>
          </a:prstGeom>
          <a:noFill/>
          <a:ln w="9525">
            <a:noFill/>
            <a:miter lim="800000"/>
            <a:headEnd/>
            <a:tailEnd/>
          </a:ln>
        </p:spPr>
        <p:txBody>
          <a:bodyPr>
            <a:spAutoFit/>
          </a:bodyPr>
          <a:lstStyle/>
          <a:p>
            <a:r>
              <a:rPr lang="en-US" sz="1800"/>
              <a:t>Peter Ertl, Bernhard Rohde, and Paul Selzer, </a:t>
            </a:r>
            <a:r>
              <a:rPr lang="en-US" sz="1800" i="1"/>
              <a:t>J. Med. Chem. 2000, 43, 3714-3717</a:t>
            </a:r>
            <a:endParaRPr lang="en-US" sz="1800"/>
          </a:p>
          <a:p>
            <a:endParaRPr lang="en-US" sz="1800"/>
          </a:p>
        </p:txBody>
      </p:sp>
      <p:sp>
        <p:nvSpPr>
          <p:cNvPr id="363523" name="Rectangle 6"/>
          <p:cNvSpPr>
            <a:spLocks noChangeArrowheads="1"/>
          </p:cNvSpPr>
          <p:nvPr/>
        </p:nvSpPr>
        <p:spPr bwMode="auto">
          <a:xfrm>
            <a:off x="1000125" y="142875"/>
            <a:ext cx="7100888" cy="584200"/>
          </a:xfrm>
          <a:prstGeom prst="rect">
            <a:avLst/>
          </a:prstGeom>
          <a:noFill/>
          <a:ln w="9525">
            <a:noFill/>
            <a:miter lim="800000"/>
            <a:headEnd/>
            <a:tailEnd/>
          </a:ln>
        </p:spPr>
        <p:txBody>
          <a:bodyPr wrap="none">
            <a:spAutoFit/>
          </a:bodyPr>
          <a:lstStyle/>
          <a:p>
            <a:r>
              <a:rPr lang="en-US" sz="3200" b="1">
                <a:solidFill>
                  <a:srgbClr val="C00000"/>
                </a:solidFill>
              </a:rPr>
              <a:t>TPSA </a:t>
            </a:r>
            <a:r>
              <a:rPr lang="en-US" sz="3200" b="1"/>
              <a:t> - Topological Polar Surface Area</a:t>
            </a:r>
            <a:endParaRPr lang="en-US" sz="3200"/>
          </a:p>
        </p:txBody>
      </p:sp>
    </p:spTree>
    <p:extLst>
      <p:ext uri="{BB962C8B-B14F-4D97-AF65-F5344CB8AC3E}">
        <p14:creationId xmlns:p14="http://schemas.microsoft.com/office/powerpoint/2010/main" val="2136665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0"/>
            <a:ext cx="7772400" cy="1143000"/>
          </a:xfrm>
        </p:spPr>
        <p:txBody>
          <a:bodyPr/>
          <a:lstStyle/>
          <a:p>
            <a:r>
              <a:rPr lang="en-US" b="1" dirty="0" smtClean="0">
                <a:solidFill>
                  <a:srgbClr val="800000"/>
                </a:solidFill>
              </a:rPr>
              <a:t>Molecular structure</a:t>
            </a:r>
            <a:endParaRPr lang="en-US" dirty="0">
              <a:solidFill>
                <a:srgbClr val="800000"/>
              </a:solidFill>
            </a:endParaRPr>
          </a:p>
        </p:txBody>
      </p:sp>
      <p:sp>
        <p:nvSpPr>
          <p:cNvPr id="3" name="Espace réservé du contenu 2"/>
          <p:cNvSpPr>
            <a:spLocks noGrp="1"/>
          </p:cNvSpPr>
          <p:nvPr>
            <p:ph idx="1"/>
          </p:nvPr>
        </p:nvSpPr>
        <p:spPr>
          <a:xfrm>
            <a:off x="714348" y="1000108"/>
            <a:ext cx="7772400" cy="5643602"/>
          </a:xfrm>
        </p:spPr>
        <p:txBody>
          <a:bodyPr/>
          <a:lstStyle/>
          <a:p>
            <a:pPr algn="just"/>
            <a:endParaRPr lang="en-US" sz="2800" dirty="0" smtClean="0"/>
          </a:p>
          <a:p>
            <a:pPr algn="just"/>
            <a:r>
              <a:rPr lang="en-US" sz="2800" dirty="0" smtClean="0"/>
              <a:t>The basic assumptions are that different molecular structures have different chemical properties and similar molecular structures have similar molecular properties. </a:t>
            </a:r>
          </a:p>
          <a:p>
            <a:pPr algn="just"/>
            <a:endParaRPr lang="en-US" sz="2800" dirty="0" smtClean="0"/>
          </a:p>
          <a:p>
            <a:pPr algn="just"/>
            <a:r>
              <a:rPr lang="en-US" sz="2800" dirty="0" smtClean="0"/>
              <a:t>Each molecular representation represents a different way to look at the molecular structure and its chemical meaning is strongly immersed in the framework of the chemical theories.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02" name="Object 5"/>
          <p:cNvGraphicFramePr>
            <a:graphicFrameLocks noChangeAspect="1"/>
          </p:cNvGraphicFramePr>
          <p:nvPr/>
        </p:nvGraphicFramePr>
        <p:xfrm>
          <a:off x="2000250" y="714375"/>
          <a:ext cx="5048250" cy="681038"/>
        </p:xfrm>
        <a:graphic>
          <a:graphicData uri="http://schemas.openxmlformats.org/presentationml/2006/ole">
            <mc:AlternateContent xmlns:mc="http://schemas.openxmlformats.org/markup-compatibility/2006">
              <mc:Choice xmlns:v="urn:schemas-microsoft-com:vml" Requires="v">
                <p:oleObj spid="_x0000_s502788" name="Équation" r:id="rId4" imgW="2692080" imgH="444240" progId="Equation.3">
                  <p:embed/>
                </p:oleObj>
              </mc:Choice>
              <mc:Fallback>
                <p:oleObj name="Équation" r:id="rId4" imgW="269208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250" y="714375"/>
                        <a:ext cx="5048250" cy="681038"/>
                      </a:xfrm>
                      <a:prstGeom prst="rect">
                        <a:avLst/>
                      </a:prstGeom>
                      <a:noFill/>
                      <a:extLst>
                        <a:ext uri="{909E8E84-426E-40DD-AFC4-6F175D3DCCD1}">
                          <a14:hiddenFill xmlns:a14="http://schemas.microsoft.com/office/drawing/2010/main">
                            <a:solidFill>
                              <a:srgbClr val="C1C3BD"/>
                            </a:solidFill>
                          </a14:hiddenFill>
                        </a:ext>
                      </a:extLst>
                    </p:spPr>
                  </p:pic>
                </p:oleObj>
              </mc:Fallback>
            </mc:AlternateContent>
          </a:graphicData>
        </a:graphic>
      </p:graphicFrame>
      <p:sp>
        <p:nvSpPr>
          <p:cNvPr id="256003" name="Rectangle 6"/>
          <p:cNvSpPr>
            <a:spLocks noChangeArrowheads="1"/>
          </p:cNvSpPr>
          <p:nvPr/>
        </p:nvSpPr>
        <p:spPr bwMode="auto">
          <a:xfrm>
            <a:off x="1571625" y="0"/>
            <a:ext cx="5368925" cy="461963"/>
          </a:xfrm>
          <a:prstGeom prst="rect">
            <a:avLst/>
          </a:prstGeom>
          <a:noFill/>
          <a:ln w="9525">
            <a:noFill/>
            <a:miter lim="800000"/>
            <a:headEnd/>
            <a:tailEnd/>
          </a:ln>
        </p:spPr>
        <p:txBody>
          <a:bodyPr wrap="none">
            <a:spAutoFit/>
          </a:bodyPr>
          <a:lstStyle/>
          <a:p>
            <a:r>
              <a:rPr lang="en-US" b="1">
                <a:solidFill>
                  <a:srgbClr val="C00000"/>
                </a:solidFill>
              </a:rPr>
              <a:t>TPSA </a:t>
            </a:r>
            <a:r>
              <a:rPr lang="en-US" b="1"/>
              <a:t> - Topological Polar Surface Area</a:t>
            </a:r>
            <a:endParaRPr lang="en-US"/>
          </a:p>
        </p:txBody>
      </p:sp>
      <p:pic>
        <p:nvPicPr>
          <p:cNvPr id="256004" name="Picture 3"/>
          <p:cNvPicPr>
            <a:picLocks noChangeAspect="1" noChangeArrowheads="1"/>
          </p:cNvPicPr>
          <p:nvPr/>
        </p:nvPicPr>
        <p:blipFill>
          <a:blip r:embed="rId6"/>
          <a:srcRect/>
          <a:stretch>
            <a:fillRect/>
          </a:stretch>
        </p:blipFill>
        <p:spPr bwMode="auto">
          <a:xfrm>
            <a:off x="2214563" y="1571625"/>
            <a:ext cx="4929187" cy="4852988"/>
          </a:xfrm>
          <a:prstGeom prst="rect">
            <a:avLst/>
          </a:prstGeom>
          <a:noFill/>
          <a:ln w="9525">
            <a:noFill/>
            <a:miter lim="800000"/>
            <a:headEnd/>
            <a:tailEnd/>
          </a:ln>
        </p:spPr>
      </p:pic>
    </p:spTree>
    <p:extLst>
      <p:ext uri="{BB962C8B-B14F-4D97-AF65-F5344CB8AC3E}">
        <p14:creationId xmlns:p14="http://schemas.microsoft.com/office/powerpoint/2010/main" val="9119469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617" name="Picture 2"/>
          <p:cNvPicPr>
            <a:picLocks noChangeAspect="1" noChangeArrowheads="1"/>
          </p:cNvPicPr>
          <p:nvPr/>
        </p:nvPicPr>
        <p:blipFill>
          <a:blip r:embed="rId3"/>
          <a:srcRect/>
          <a:stretch>
            <a:fillRect/>
          </a:stretch>
        </p:blipFill>
        <p:spPr bwMode="auto">
          <a:xfrm>
            <a:off x="1928813" y="1000125"/>
            <a:ext cx="4643437" cy="4330700"/>
          </a:xfrm>
          <a:prstGeom prst="rect">
            <a:avLst/>
          </a:prstGeom>
          <a:noFill/>
          <a:ln w="9525">
            <a:noFill/>
            <a:miter lim="800000"/>
            <a:headEnd/>
            <a:tailEnd/>
          </a:ln>
        </p:spPr>
      </p:pic>
      <p:sp>
        <p:nvSpPr>
          <p:cNvPr id="367618" name="Rectangle 2"/>
          <p:cNvSpPr>
            <a:spLocks noChangeArrowheads="1"/>
          </p:cNvSpPr>
          <p:nvPr/>
        </p:nvSpPr>
        <p:spPr bwMode="auto">
          <a:xfrm>
            <a:off x="1571625" y="285750"/>
            <a:ext cx="5368925" cy="461963"/>
          </a:xfrm>
          <a:prstGeom prst="rect">
            <a:avLst/>
          </a:prstGeom>
          <a:noFill/>
          <a:ln w="9525">
            <a:noFill/>
            <a:miter lim="800000"/>
            <a:headEnd/>
            <a:tailEnd/>
          </a:ln>
        </p:spPr>
        <p:txBody>
          <a:bodyPr wrap="none">
            <a:spAutoFit/>
          </a:bodyPr>
          <a:lstStyle/>
          <a:p>
            <a:r>
              <a:rPr lang="en-US" b="1">
                <a:solidFill>
                  <a:srgbClr val="C00000"/>
                </a:solidFill>
              </a:rPr>
              <a:t>TPSA </a:t>
            </a:r>
            <a:r>
              <a:rPr lang="en-US" b="1"/>
              <a:t> - Topological Polar Surface Area</a:t>
            </a:r>
            <a:endParaRPr lang="en-US"/>
          </a:p>
        </p:txBody>
      </p:sp>
      <p:sp>
        <p:nvSpPr>
          <p:cNvPr id="367619" name="Rectangle 3"/>
          <p:cNvSpPr>
            <a:spLocks noChangeArrowheads="1"/>
          </p:cNvSpPr>
          <p:nvPr/>
        </p:nvSpPr>
        <p:spPr bwMode="auto">
          <a:xfrm>
            <a:off x="1000125" y="5500688"/>
            <a:ext cx="6429375" cy="830262"/>
          </a:xfrm>
          <a:prstGeom prst="rect">
            <a:avLst/>
          </a:prstGeom>
          <a:noFill/>
          <a:ln w="9525">
            <a:noFill/>
            <a:miter lim="800000"/>
            <a:headEnd/>
            <a:tailEnd/>
          </a:ln>
        </p:spPr>
        <p:txBody>
          <a:bodyPr>
            <a:spAutoFit/>
          </a:bodyPr>
          <a:lstStyle/>
          <a:p>
            <a:r>
              <a:rPr lang="en-US" b="1"/>
              <a:t>3D PSA vs TPSA for 34 810 molecules from the</a:t>
            </a:r>
          </a:p>
          <a:p>
            <a:r>
              <a:rPr lang="en-US" b="1"/>
              <a:t>World Drug Index</a:t>
            </a:r>
          </a:p>
        </p:txBody>
      </p:sp>
    </p:spTree>
    <p:extLst>
      <p:ext uri="{BB962C8B-B14F-4D97-AF65-F5344CB8AC3E}">
        <p14:creationId xmlns:p14="http://schemas.microsoft.com/office/powerpoint/2010/main" val="11770690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altLang="ko-KR" sz="4000" b="1" smtClean="0">
                <a:solidFill>
                  <a:srgbClr val="990000"/>
                </a:solidFill>
                <a:effectLst>
                  <a:outerShdw blurRad="38100" dist="38100" dir="2700000" algn="tl">
                    <a:srgbClr val="C0C0C0"/>
                  </a:outerShdw>
                </a:effectLst>
                <a:ea typeface="굴림" pitchFamily="34" charset="-127"/>
              </a:rPr>
              <a:t>Quantum Chemical Descriptors</a:t>
            </a:r>
            <a:r>
              <a:rPr lang="fr-FR" altLang="ko-KR" sz="4000" smtClean="0">
                <a:solidFill>
                  <a:srgbClr val="990000"/>
                </a:solidFill>
                <a:effectLst>
                  <a:outerShdw blurRad="38100" dist="38100" dir="2700000" algn="tl">
                    <a:srgbClr val="C0C0C0"/>
                  </a:outerShdw>
                </a:effectLst>
                <a:ea typeface="굴림" pitchFamily="34" charset="-127"/>
              </a:rPr>
              <a:t/>
            </a:r>
            <a:br>
              <a:rPr lang="fr-FR" altLang="ko-KR" sz="4000" smtClean="0">
                <a:solidFill>
                  <a:srgbClr val="990000"/>
                </a:solidFill>
                <a:effectLst>
                  <a:outerShdw blurRad="38100" dist="38100" dir="2700000" algn="tl">
                    <a:srgbClr val="C0C0C0"/>
                  </a:outerShdw>
                </a:effectLst>
                <a:ea typeface="굴림" pitchFamily="34" charset="-127"/>
              </a:rPr>
            </a:br>
            <a:endParaRPr lang="fr-FR" sz="4000" smtClean="0">
              <a:solidFill>
                <a:srgbClr val="990000"/>
              </a:solidFill>
              <a:effectLst>
                <a:outerShdw blurRad="38100" dist="38100" dir="2700000" algn="tl">
                  <a:srgbClr val="C0C0C0"/>
                </a:outerShdw>
              </a:effectLst>
            </a:endParaRPr>
          </a:p>
        </p:txBody>
      </p:sp>
      <p:sp>
        <p:nvSpPr>
          <p:cNvPr id="51203" name="Rectangle 3"/>
          <p:cNvSpPr>
            <a:spLocks noGrp="1" noChangeArrowheads="1"/>
          </p:cNvSpPr>
          <p:nvPr>
            <p:ph type="body" sz="half" idx="1"/>
          </p:nvPr>
        </p:nvSpPr>
        <p:spPr>
          <a:xfrm>
            <a:off x="457200" y="1600200"/>
            <a:ext cx="8432800" cy="4525963"/>
          </a:xfrm>
        </p:spPr>
        <p:txBody>
          <a:bodyPr/>
          <a:lstStyle/>
          <a:p>
            <a:pPr eaLnBrk="1" hangingPunct="1">
              <a:lnSpc>
                <a:spcPct val="80000"/>
              </a:lnSpc>
              <a:defRPr/>
            </a:pPr>
            <a:r>
              <a:rPr lang="en-US" altLang="ko-KR" sz="2000" b="1" dirty="0" smtClean="0">
                <a:effectLst>
                  <a:outerShdw blurRad="38100" dist="38100" dir="2700000" algn="tl">
                    <a:srgbClr val="C0C0C0"/>
                  </a:outerShdw>
                </a:effectLst>
                <a:ea typeface="굴림" pitchFamily="34" charset="-127"/>
              </a:rPr>
              <a:t>Quantitative values calculated in QUANTUM MECHANICS</a:t>
            </a:r>
          </a:p>
          <a:p>
            <a:pPr eaLnBrk="1" hangingPunct="1">
              <a:lnSpc>
                <a:spcPct val="80000"/>
              </a:lnSpc>
              <a:buFontTx/>
              <a:buNone/>
              <a:defRPr/>
            </a:pPr>
            <a:r>
              <a:rPr lang="en-US" altLang="ko-KR" sz="2000" b="1" dirty="0" smtClean="0">
                <a:effectLst>
                  <a:outerShdw blurRad="38100" dist="38100" dir="2700000" algn="tl">
                    <a:srgbClr val="C0C0C0"/>
                  </a:outerShdw>
                </a:effectLst>
                <a:ea typeface="굴림" pitchFamily="34" charset="-127"/>
              </a:rPr>
              <a:t>     (semi-empirical, HF </a:t>
            </a:r>
            <a:r>
              <a:rPr lang="en-US" altLang="ko-KR" sz="2000" b="1" i="1" dirty="0" err="1" smtClean="0">
                <a:effectLst>
                  <a:outerShdw blurRad="38100" dist="38100" dir="2700000" algn="tl">
                    <a:srgbClr val="C0C0C0"/>
                  </a:outerShdw>
                </a:effectLst>
                <a:ea typeface="굴림" pitchFamily="34" charset="-127"/>
              </a:rPr>
              <a:t>Ab</a:t>
            </a:r>
            <a:r>
              <a:rPr lang="en-US" altLang="ko-KR" sz="2000" b="1" i="1" dirty="0" smtClean="0">
                <a:effectLst>
                  <a:outerShdw blurRad="38100" dist="38100" dir="2700000" algn="tl">
                    <a:srgbClr val="C0C0C0"/>
                  </a:outerShdw>
                </a:effectLst>
                <a:ea typeface="굴림" pitchFamily="34" charset="-127"/>
              </a:rPr>
              <a:t> Initio</a:t>
            </a:r>
            <a:r>
              <a:rPr lang="en-US" altLang="ko-KR" sz="2000" b="1" dirty="0" smtClean="0">
                <a:effectLst>
                  <a:outerShdw blurRad="38100" dist="38100" dir="2700000" algn="tl">
                    <a:srgbClr val="C0C0C0"/>
                  </a:outerShdw>
                </a:effectLst>
                <a:ea typeface="굴림" pitchFamily="34" charset="-127"/>
              </a:rPr>
              <a:t> or DFT ) calculations</a:t>
            </a:r>
          </a:p>
          <a:p>
            <a:pPr eaLnBrk="1" hangingPunct="1">
              <a:lnSpc>
                <a:spcPct val="80000"/>
              </a:lnSpc>
              <a:defRPr/>
            </a:pPr>
            <a:endParaRPr lang="fr-FR" altLang="ko-KR" sz="2000" dirty="0" smtClean="0">
              <a:ea typeface="굴림" pitchFamily="34" charset="-127"/>
            </a:endParaRPr>
          </a:p>
          <a:p>
            <a:pPr eaLnBrk="1" hangingPunct="1">
              <a:lnSpc>
                <a:spcPct val="80000"/>
              </a:lnSpc>
              <a:buFontTx/>
              <a:buNone/>
              <a:defRPr/>
            </a:pPr>
            <a:r>
              <a:rPr lang="en-US" altLang="ko-KR" sz="2000" b="1" dirty="0" smtClean="0">
                <a:effectLst>
                  <a:outerShdw blurRad="38100" dist="38100" dir="2700000" algn="tl">
                    <a:srgbClr val="C0C0C0"/>
                  </a:outerShdw>
                </a:effectLst>
                <a:ea typeface="굴림" pitchFamily="34" charset="-127"/>
              </a:rPr>
              <a:t>      </a:t>
            </a:r>
            <a:r>
              <a:rPr lang="en-US" altLang="ko-KR" sz="1800" b="1" dirty="0" smtClean="0">
                <a:effectLst>
                  <a:outerShdw blurRad="38100" dist="38100" dir="2700000" algn="tl">
                    <a:srgbClr val="C0C0C0"/>
                  </a:outerShdw>
                </a:effectLst>
                <a:ea typeface="굴림" pitchFamily="34" charset="-127"/>
              </a:rPr>
              <a:t>-  Atomic charges </a:t>
            </a:r>
            <a:r>
              <a:rPr lang="en-US" altLang="ko-KR" sz="1800" dirty="0" smtClean="0">
                <a:effectLst>
                  <a:outerShdw blurRad="38100" dist="38100" dir="2700000" algn="tl">
                    <a:srgbClr val="C0C0C0"/>
                  </a:outerShdw>
                </a:effectLst>
                <a:ea typeface="굴림" pitchFamily="34" charset="-127"/>
              </a:rPr>
              <a:t>(quant)</a:t>
            </a:r>
          </a:p>
          <a:p>
            <a:pPr eaLnBrk="1" hangingPunct="1">
              <a:lnSpc>
                <a:spcPct val="80000"/>
              </a:lnSpc>
              <a:buFontTx/>
              <a:buNone/>
              <a:defRPr/>
            </a:pPr>
            <a:r>
              <a:rPr lang="en-US" altLang="ko-KR" sz="1800" b="1" dirty="0" smtClean="0">
                <a:effectLst>
                  <a:outerShdw blurRad="38100" dist="38100" dir="2700000" algn="tl">
                    <a:srgbClr val="C0C0C0"/>
                  </a:outerShdw>
                </a:effectLst>
                <a:ea typeface="굴림" pitchFamily="34" charset="-127"/>
              </a:rPr>
              <a:t>	 -   Atomic charges</a:t>
            </a:r>
            <a:endParaRPr lang="en-US" altLang="ko-KR" sz="1800" dirty="0" smtClean="0">
              <a:effectLst>
                <a:outerShdw blurRad="38100" dist="38100" dir="2700000" algn="tl">
                  <a:srgbClr val="C0C0C0"/>
                </a:outerShdw>
              </a:effectLst>
              <a:ea typeface="굴림" pitchFamily="34" charset="-127"/>
            </a:endParaRPr>
          </a:p>
          <a:p>
            <a:pPr eaLnBrk="1" hangingPunct="1">
              <a:lnSpc>
                <a:spcPct val="80000"/>
              </a:lnSpc>
              <a:buFontTx/>
              <a:buNone/>
              <a:defRPr/>
            </a:pPr>
            <a:r>
              <a:rPr lang="en-US" altLang="ko-KR" sz="1800" b="1" dirty="0" smtClean="0">
                <a:effectLst>
                  <a:outerShdw blurRad="38100" dist="38100" dir="2700000" algn="tl">
                    <a:srgbClr val="C0C0C0"/>
                  </a:outerShdw>
                </a:effectLst>
                <a:ea typeface="굴림" pitchFamily="34" charset="-127"/>
              </a:rPr>
              <a:t> 	 -  LUMO </a:t>
            </a:r>
            <a:r>
              <a:rPr lang="en-US" altLang="ko-KR" sz="1800" dirty="0" smtClean="0">
                <a:effectLst>
                  <a:outerShdw blurRad="38100" dist="38100" dir="2700000" algn="tl">
                    <a:srgbClr val="C0C0C0"/>
                  </a:outerShdw>
                </a:effectLst>
                <a:ea typeface="굴림" pitchFamily="34" charset="-127"/>
              </a:rPr>
              <a:t>- Lowest occupied molecular orbital energy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HOMO </a:t>
            </a:r>
            <a:r>
              <a:rPr lang="en-US" altLang="ko-KR" sz="1800" dirty="0" smtClean="0">
                <a:effectLst>
                  <a:outerShdw blurRad="38100" dist="38100" dir="2700000" algn="tl">
                    <a:srgbClr val="C0C0C0"/>
                  </a:outerShdw>
                </a:effectLst>
                <a:ea typeface="굴림" pitchFamily="34" charset="-127"/>
              </a:rPr>
              <a:t>- Highest occupied molecular orbital energy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DIPOLE </a:t>
            </a:r>
            <a:r>
              <a:rPr lang="en-US" altLang="ko-KR" sz="1800" dirty="0" smtClean="0">
                <a:effectLst>
                  <a:outerShdw blurRad="38100" dist="38100" dir="2700000" algn="tl">
                    <a:srgbClr val="C0C0C0"/>
                  </a:outerShdw>
                </a:effectLst>
                <a:ea typeface="굴림" pitchFamily="34" charset="-127"/>
              </a:rPr>
              <a:t>- Dipole moment </a:t>
            </a:r>
            <a:endParaRPr lang="fr-FR" altLang="ko-KR" sz="1800" dirty="0" smtClean="0">
              <a:ea typeface="굴림" pitchFamily="34" charset="-127"/>
            </a:endParaRPr>
          </a:p>
          <a:p>
            <a:pPr lvl="2" eaLnBrk="1" hangingPunct="1">
              <a:lnSpc>
                <a:spcPct val="80000"/>
              </a:lnSpc>
              <a:defRPr/>
            </a:pPr>
            <a:r>
              <a:rPr lang="en-US" altLang="ko-KR" sz="1600" dirty="0" smtClean="0">
                <a:effectLst>
                  <a:outerShdw blurRad="38100" dist="38100" dir="2700000" algn="tl">
                    <a:srgbClr val="C0C0C0"/>
                  </a:outerShdw>
                </a:effectLst>
                <a:ea typeface="굴림" pitchFamily="34" charset="-127"/>
              </a:rPr>
              <a:t>   - Components of dipole moment along inertia axes (</a:t>
            </a:r>
            <a:r>
              <a:rPr lang="en-US" altLang="ko-KR" sz="1600" dirty="0" err="1" smtClean="0">
                <a:effectLst>
                  <a:outerShdw blurRad="38100" dist="38100" dir="2700000" algn="tl">
                    <a:srgbClr val="C0C0C0"/>
                  </a:outerShdw>
                </a:effectLst>
                <a:ea typeface="굴림" pitchFamily="34" charset="-127"/>
              </a:rPr>
              <a:t>D</a:t>
            </a:r>
            <a:r>
              <a:rPr lang="en-US" altLang="ko-KR" sz="1600" baseline="-25000" dirty="0" err="1" smtClean="0">
                <a:effectLst>
                  <a:outerShdw blurRad="38100" dist="38100" dir="2700000" algn="tl">
                    <a:srgbClr val="C0C0C0"/>
                  </a:outerShdw>
                </a:effectLst>
                <a:ea typeface="굴림" pitchFamily="34" charset="-127"/>
              </a:rPr>
              <a:t>x</a:t>
            </a:r>
            <a:r>
              <a:rPr lang="en-US" altLang="ko-KR" sz="1600" dirty="0" smtClean="0">
                <a:effectLst>
                  <a:outerShdw blurRad="38100" dist="38100" dir="2700000" algn="tl">
                    <a:srgbClr val="C0C0C0"/>
                  </a:outerShdw>
                </a:effectLst>
                <a:ea typeface="굴림" pitchFamily="34" charset="-127"/>
              </a:rPr>
              <a:t>, </a:t>
            </a:r>
            <a:r>
              <a:rPr lang="en-US" altLang="ko-KR" sz="1600" dirty="0" err="1" smtClean="0">
                <a:effectLst>
                  <a:outerShdw blurRad="38100" dist="38100" dir="2700000" algn="tl">
                    <a:srgbClr val="C0C0C0"/>
                  </a:outerShdw>
                </a:effectLst>
                <a:ea typeface="굴림" pitchFamily="34" charset="-127"/>
              </a:rPr>
              <a:t>D</a:t>
            </a:r>
            <a:r>
              <a:rPr lang="en-US" altLang="ko-KR" sz="1600" baseline="-25000" dirty="0" err="1" smtClean="0">
                <a:effectLst>
                  <a:outerShdw blurRad="38100" dist="38100" dir="2700000" algn="tl">
                    <a:srgbClr val="C0C0C0"/>
                  </a:outerShdw>
                </a:effectLst>
                <a:ea typeface="굴림" pitchFamily="34" charset="-127"/>
              </a:rPr>
              <a:t>y</a:t>
            </a:r>
            <a:r>
              <a:rPr lang="en-US" altLang="ko-KR" sz="1600" dirty="0" smtClean="0">
                <a:effectLst>
                  <a:outerShdw blurRad="38100" dist="38100" dir="2700000" algn="tl">
                    <a:srgbClr val="C0C0C0"/>
                  </a:outerShdw>
                </a:effectLst>
                <a:ea typeface="굴림" pitchFamily="34" charset="-127"/>
              </a:rPr>
              <a:t>, </a:t>
            </a:r>
            <a:r>
              <a:rPr lang="en-US" altLang="ko-KR" sz="1600" dirty="0" err="1" smtClean="0">
                <a:effectLst>
                  <a:outerShdw blurRad="38100" dist="38100" dir="2700000" algn="tl">
                    <a:srgbClr val="C0C0C0"/>
                  </a:outerShdw>
                </a:effectLst>
                <a:ea typeface="굴림" pitchFamily="34" charset="-127"/>
              </a:rPr>
              <a:t>D</a:t>
            </a:r>
            <a:r>
              <a:rPr lang="en-US" altLang="ko-KR" sz="1600" baseline="-25000" dirty="0" err="1" smtClean="0">
                <a:effectLst>
                  <a:outerShdw blurRad="38100" dist="38100" dir="2700000" algn="tl">
                    <a:srgbClr val="C0C0C0"/>
                  </a:outerShdw>
                </a:effectLst>
                <a:ea typeface="굴림" pitchFamily="34" charset="-127"/>
              </a:rPr>
              <a:t>z</a:t>
            </a:r>
            <a:r>
              <a:rPr lang="en-US" altLang="ko-KR" sz="1600" dirty="0" smtClean="0">
                <a:effectLst>
                  <a:outerShdw blurRad="38100" dist="38100" dir="2700000" algn="tl">
                    <a:srgbClr val="C0C0C0"/>
                  </a:outerShdw>
                </a:effectLst>
                <a:ea typeface="굴림" pitchFamily="34" charset="-127"/>
              </a:rPr>
              <a:t>) </a:t>
            </a:r>
            <a:endParaRPr lang="fr-FR" altLang="ko-KR" sz="1600" dirty="0" smtClean="0">
              <a:ea typeface="굴림" pitchFamily="34" charset="-127"/>
            </a:endParaRPr>
          </a:p>
          <a:p>
            <a:pPr lvl="1" eaLnBrk="1" hangingPunct="1">
              <a:lnSpc>
                <a:spcPct val="80000"/>
              </a:lnSpc>
              <a:defRPr/>
            </a:pPr>
            <a:r>
              <a:rPr lang="en-US" altLang="ko-KR" sz="1800" b="1" dirty="0" err="1" smtClean="0">
                <a:effectLst>
                  <a:outerShdw blurRad="38100" dist="38100" dir="2700000" algn="tl">
                    <a:srgbClr val="C0C0C0"/>
                  </a:outerShdw>
                </a:effectLst>
                <a:ea typeface="굴림" pitchFamily="34" charset="-127"/>
              </a:rPr>
              <a:t>Hf</a:t>
            </a:r>
            <a:r>
              <a:rPr lang="en-US" altLang="ko-KR" sz="1800" b="1" dirty="0" smtClean="0">
                <a:effectLst>
                  <a:outerShdw blurRad="38100" dist="38100" dir="2700000" algn="tl">
                    <a:srgbClr val="C0C0C0"/>
                  </a:outerShdw>
                </a:effectLst>
                <a:ea typeface="굴림" pitchFamily="34" charset="-127"/>
              </a:rPr>
              <a:t> </a:t>
            </a:r>
            <a:r>
              <a:rPr lang="en-US" altLang="ko-KR" sz="1800" dirty="0" smtClean="0">
                <a:effectLst>
                  <a:outerShdw blurRad="38100" dist="38100" dir="2700000" algn="tl">
                    <a:srgbClr val="C0C0C0"/>
                  </a:outerShdw>
                </a:effectLst>
                <a:ea typeface="굴림" pitchFamily="34" charset="-127"/>
              </a:rPr>
              <a:t>- Heat of formation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Mean </a:t>
            </a:r>
            <a:r>
              <a:rPr lang="en-US" altLang="ko-KR" sz="1800" b="1" dirty="0" err="1" smtClean="0">
                <a:effectLst>
                  <a:outerShdw blurRad="38100" dist="38100" dir="2700000" algn="tl">
                    <a:srgbClr val="C0C0C0"/>
                  </a:outerShdw>
                </a:effectLst>
                <a:ea typeface="굴림" pitchFamily="34" charset="-127"/>
              </a:rPr>
              <a:t>Polarizability</a:t>
            </a:r>
            <a:r>
              <a:rPr lang="en-US" altLang="ko-KR" sz="1800" dirty="0" smtClean="0">
                <a:effectLst>
                  <a:outerShdw blurRad="38100" dist="38100" dir="2700000" algn="tl">
                    <a:srgbClr val="C0C0C0"/>
                  </a:outerShdw>
                </a:effectLst>
                <a:ea typeface="굴림" pitchFamily="34" charset="-127"/>
              </a:rPr>
              <a:t> - </a:t>
            </a:r>
            <a:r>
              <a:rPr lang="en-US" altLang="ko-KR" sz="1800" dirty="0" smtClean="0">
                <a:effectLst>
                  <a:outerShdw blurRad="38100" dist="38100" dir="2700000" algn="tl">
                    <a:srgbClr val="C0C0C0"/>
                  </a:outerShdw>
                </a:effectLst>
                <a:ea typeface="굴림" pitchFamily="34" charset="-127"/>
                <a:sym typeface="Symbol" pitchFamily="18" charset="2"/>
              </a:rPr>
              <a:t></a:t>
            </a:r>
            <a:r>
              <a:rPr lang="en-US" altLang="ko-KR" sz="1800" dirty="0" smtClean="0">
                <a:effectLst>
                  <a:outerShdw blurRad="38100" dist="38100" dir="2700000" algn="tl">
                    <a:srgbClr val="C0C0C0"/>
                  </a:outerShdw>
                </a:effectLst>
                <a:ea typeface="굴림" pitchFamily="34" charset="-127"/>
              </a:rPr>
              <a:t> = 1/3(</a:t>
            </a:r>
            <a:r>
              <a:rPr lang="en-US" altLang="ko-KR" sz="1800" dirty="0" smtClean="0">
                <a:effectLst>
                  <a:outerShdw blurRad="38100" dist="38100" dir="2700000" algn="tl">
                    <a:srgbClr val="C0C0C0"/>
                  </a:outerShdw>
                </a:effectLst>
                <a:ea typeface="굴림" pitchFamily="34" charset="-127"/>
                <a:sym typeface="Symbol" pitchFamily="18" charset="2"/>
              </a:rPr>
              <a:t></a:t>
            </a:r>
            <a:r>
              <a:rPr lang="en-US" altLang="ko-KR" sz="1800" baseline="-25000" dirty="0" smtClean="0">
                <a:effectLst>
                  <a:outerShdw blurRad="38100" dist="38100" dir="2700000" algn="tl">
                    <a:srgbClr val="C0C0C0"/>
                  </a:outerShdw>
                </a:effectLst>
                <a:ea typeface="굴림" pitchFamily="34" charset="-127"/>
              </a:rPr>
              <a:t>xx</a:t>
            </a:r>
            <a:r>
              <a:rPr lang="en-US" altLang="ko-KR" sz="1800" dirty="0" smtClean="0">
                <a:effectLst>
                  <a:outerShdw blurRad="38100" dist="38100" dir="2700000" algn="tl">
                    <a:srgbClr val="C0C0C0"/>
                  </a:outerShdw>
                </a:effectLst>
                <a:ea typeface="굴림" pitchFamily="34" charset="-127"/>
              </a:rPr>
              <a:t>+</a:t>
            </a:r>
            <a:r>
              <a:rPr lang="en-US" altLang="ko-KR" sz="1800" dirty="0" smtClean="0">
                <a:effectLst>
                  <a:outerShdw blurRad="38100" dist="38100" dir="2700000" algn="tl">
                    <a:srgbClr val="C0C0C0"/>
                  </a:outerShdw>
                </a:effectLst>
                <a:ea typeface="굴림" pitchFamily="34" charset="-127"/>
                <a:sym typeface="Symbol" pitchFamily="18" charset="2"/>
              </a:rPr>
              <a:t></a:t>
            </a:r>
            <a:r>
              <a:rPr lang="en-US" altLang="ko-KR" sz="1800" baseline="-25000" dirty="0" err="1" smtClean="0">
                <a:effectLst>
                  <a:outerShdw blurRad="38100" dist="38100" dir="2700000" algn="tl">
                    <a:srgbClr val="C0C0C0"/>
                  </a:outerShdw>
                </a:effectLst>
                <a:ea typeface="굴림" pitchFamily="34" charset="-127"/>
              </a:rPr>
              <a:t>yy</a:t>
            </a:r>
            <a:r>
              <a:rPr lang="en-US" altLang="ko-KR" sz="1800" dirty="0" smtClean="0">
                <a:effectLst>
                  <a:outerShdw blurRad="38100" dist="38100" dir="2700000" algn="tl">
                    <a:srgbClr val="C0C0C0"/>
                  </a:outerShdw>
                </a:effectLst>
                <a:ea typeface="굴림" pitchFamily="34" charset="-127"/>
              </a:rPr>
              <a:t>+</a:t>
            </a:r>
            <a:r>
              <a:rPr lang="en-US" altLang="ko-KR" sz="1800" dirty="0" smtClean="0">
                <a:effectLst>
                  <a:outerShdw blurRad="38100" dist="38100" dir="2700000" algn="tl">
                    <a:srgbClr val="C0C0C0"/>
                  </a:outerShdw>
                </a:effectLst>
                <a:ea typeface="굴림" pitchFamily="34" charset="-127"/>
                <a:sym typeface="Symbol" pitchFamily="18" charset="2"/>
              </a:rPr>
              <a:t></a:t>
            </a:r>
            <a:r>
              <a:rPr lang="en-US" altLang="ko-KR" sz="1800" baseline="-25000" dirty="0" err="1" smtClean="0">
                <a:effectLst>
                  <a:outerShdw blurRad="38100" dist="38100" dir="2700000" algn="tl">
                    <a:srgbClr val="C0C0C0"/>
                  </a:outerShdw>
                </a:effectLst>
                <a:ea typeface="굴림" pitchFamily="34" charset="-127"/>
              </a:rPr>
              <a:t>zz</a:t>
            </a:r>
            <a:r>
              <a:rPr lang="en-US" altLang="ko-KR" sz="1800" dirty="0" smtClean="0">
                <a:effectLst>
                  <a:outerShdw blurRad="38100" dist="38100" dir="2700000" algn="tl">
                    <a:srgbClr val="C0C0C0"/>
                  </a:outerShdw>
                </a:effectLst>
                <a:ea typeface="굴림" pitchFamily="34" charset="-127"/>
              </a:rPr>
              <a:t>)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EA</a:t>
            </a:r>
            <a:r>
              <a:rPr lang="en-US" altLang="ko-KR" sz="1800" dirty="0" smtClean="0">
                <a:effectLst>
                  <a:outerShdw blurRad="38100" dist="38100" dir="2700000" algn="tl">
                    <a:srgbClr val="C0C0C0"/>
                  </a:outerShdw>
                </a:effectLst>
                <a:ea typeface="굴림" pitchFamily="34" charset="-127"/>
              </a:rPr>
              <a:t> – Electron Affinity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IP</a:t>
            </a:r>
            <a:r>
              <a:rPr lang="en-US" altLang="ko-KR" sz="1800" dirty="0" smtClean="0">
                <a:effectLst>
                  <a:outerShdw blurRad="38100" dist="38100" dir="2700000" algn="tl">
                    <a:srgbClr val="C0C0C0"/>
                  </a:outerShdw>
                </a:effectLst>
                <a:ea typeface="굴림" pitchFamily="34" charset="-127"/>
              </a:rPr>
              <a:t> – Ionization Potential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sym typeface="Symbol" pitchFamily="18" charset="2"/>
              </a:rPr>
              <a:t></a:t>
            </a:r>
            <a:r>
              <a:rPr lang="en-US" altLang="ko-KR" sz="1800" b="1" dirty="0" smtClean="0">
                <a:effectLst>
                  <a:outerShdw blurRad="38100" dist="38100" dir="2700000" algn="tl">
                    <a:srgbClr val="C0C0C0"/>
                  </a:outerShdw>
                </a:effectLst>
                <a:ea typeface="굴림" pitchFamily="34" charset="-127"/>
              </a:rPr>
              <a:t>E</a:t>
            </a:r>
            <a:r>
              <a:rPr lang="en-US" altLang="ko-KR" sz="1800" dirty="0" smtClean="0">
                <a:effectLst>
                  <a:outerShdw blurRad="38100" dist="38100" dir="2700000" algn="tl">
                    <a:srgbClr val="C0C0C0"/>
                  </a:outerShdw>
                </a:effectLst>
                <a:ea typeface="굴림" pitchFamily="34" charset="-127"/>
              </a:rPr>
              <a:t> – Energy of </a:t>
            </a:r>
            <a:r>
              <a:rPr lang="en-US" altLang="ko-KR" sz="1800" dirty="0" err="1" smtClean="0">
                <a:effectLst>
                  <a:outerShdw blurRad="38100" dist="38100" dir="2700000" algn="tl">
                    <a:srgbClr val="C0C0C0"/>
                  </a:outerShdw>
                </a:effectLst>
                <a:ea typeface="굴림" pitchFamily="34" charset="-127"/>
              </a:rPr>
              <a:t>Protonation</a:t>
            </a:r>
            <a:r>
              <a:rPr lang="en-US" altLang="ko-KR" sz="1800" dirty="0" smtClean="0">
                <a:effectLst>
                  <a:outerShdw blurRad="38100" dist="38100" dir="2700000" algn="tl">
                    <a:srgbClr val="C0C0C0"/>
                  </a:outerShdw>
                </a:effectLst>
                <a:ea typeface="굴림" pitchFamily="34" charset="-127"/>
              </a:rPr>
              <a:t> </a:t>
            </a:r>
            <a:endParaRPr lang="fr-FR" altLang="ko-KR" sz="1800" dirty="0" smtClean="0">
              <a:ea typeface="굴림" pitchFamily="34" charset="-127"/>
            </a:endParaRPr>
          </a:p>
          <a:p>
            <a:pPr lvl="1" eaLnBrk="1" hangingPunct="1">
              <a:lnSpc>
                <a:spcPct val="80000"/>
              </a:lnSpc>
              <a:defRPr/>
            </a:pPr>
            <a:r>
              <a:rPr lang="en-US" altLang="ko-KR" sz="1800" b="1" dirty="0" smtClean="0">
                <a:effectLst>
                  <a:outerShdw blurRad="38100" dist="38100" dir="2700000" algn="tl">
                    <a:srgbClr val="C0C0C0"/>
                  </a:outerShdw>
                </a:effectLst>
                <a:ea typeface="굴림" pitchFamily="34" charset="-127"/>
              </a:rPr>
              <a:t>Electrostatic Potential</a:t>
            </a:r>
            <a:r>
              <a:rPr lang="en-US" altLang="ko-KR" sz="1800" dirty="0" smtClean="0">
                <a:effectLst>
                  <a:outerShdw blurRad="38100" dist="38100" dir="2700000" algn="tl">
                    <a:srgbClr val="C0C0C0"/>
                  </a:outerShdw>
                </a:effectLst>
                <a:ea typeface="굴림" pitchFamily="34" charset="-127"/>
              </a:rPr>
              <a:t> - </a:t>
            </a:r>
            <a:endParaRPr lang="fr-FR" altLang="ko-KR" sz="1800" dirty="0" smtClean="0">
              <a:ea typeface="굴림" pitchFamily="34" charset="-127"/>
            </a:endParaRPr>
          </a:p>
          <a:p>
            <a:pPr eaLnBrk="1" hangingPunct="1">
              <a:lnSpc>
                <a:spcPct val="80000"/>
              </a:lnSpc>
              <a:defRPr/>
            </a:pPr>
            <a:endParaRPr lang="fr-FR" sz="2000" dirty="0" smtClean="0"/>
          </a:p>
        </p:txBody>
      </p:sp>
      <p:graphicFrame>
        <p:nvGraphicFramePr>
          <p:cNvPr id="119808" name="Object 0"/>
          <p:cNvGraphicFramePr>
            <a:graphicFrameLocks noGrp="1" noChangeAspect="1"/>
          </p:cNvGraphicFramePr>
          <p:nvPr>
            <p:ph sz="half" idx="2"/>
          </p:nvPr>
        </p:nvGraphicFramePr>
        <p:xfrm>
          <a:off x="1857375" y="5857875"/>
          <a:ext cx="3278188" cy="776288"/>
        </p:xfrm>
        <a:graphic>
          <a:graphicData uri="http://schemas.openxmlformats.org/presentationml/2006/ole">
            <mc:AlternateContent xmlns:mc="http://schemas.openxmlformats.org/markup-compatibility/2006">
              <mc:Choice xmlns:v="urn:schemas-microsoft-com:vml" Requires="v">
                <p:oleObj spid="_x0000_s503812" name="Equation" r:id="rId4" imgW="1930400" imgH="457200" progId="Equation.3">
                  <p:embed/>
                </p:oleObj>
              </mc:Choice>
              <mc:Fallback>
                <p:oleObj name="Equation" r:id="rId4" imgW="19304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7375" y="5857875"/>
                        <a:ext cx="3278188" cy="776288"/>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66898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808"/>
                                        </p:tgtEl>
                                        <p:attrNameLst>
                                          <p:attrName>style.visibility</p:attrName>
                                        </p:attrNameLst>
                                      </p:cBhvr>
                                      <p:to>
                                        <p:strVal val="visible"/>
                                      </p:to>
                                    </p:set>
                                    <p:animEffect transition="in" filter="wipe(left)">
                                      <p:cBhvr>
                                        <p:cTn id="7" dur="500"/>
                                        <p:tgtEl>
                                          <p:spTgt spid="1198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ChangeArrowheads="1"/>
          </p:cNvSpPr>
          <p:nvPr/>
        </p:nvSpPr>
        <p:spPr bwMode="auto">
          <a:xfrm>
            <a:off x="179388" y="427038"/>
            <a:ext cx="8964612" cy="608012"/>
          </a:xfrm>
          <a:prstGeom prst="rect">
            <a:avLst/>
          </a:prstGeom>
          <a:noFill/>
          <a:ln w="9525">
            <a:noFill/>
            <a:miter lim="800000"/>
            <a:headEnd/>
            <a:tailEnd/>
          </a:ln>
        </p:spPr>
        <p:txBody>
          <a:bodyPr lIns="92075" tIns="46038" rIns="92075" bIns="46038" anchor="b"/>
          <a:lstStyle/>
          <a:p>
            <a:r>
              <a:rPr lang="en-US" sz="3200">
                <a:solidFill>
                  <a:srgbClr val="000099"/>
                </a:solidFill>
                <a:latin typeface="Arial" charset="0"/>
              </a:rPr>
              <a:t>Autocorrelation of Molecular Surface Properties</a:t>
            </a:r>
          </a:p>
        </p:txBody>
      </p:sp>
      <p:graphicFrame>
        <p:nvGraphicFramePr>
          <p:cNvPr id="20482" name="Object 2"/>
          <p:cNvGraphicFramePr>
            <a:graphicFrameLocks/>
          </p:cNvGraphicFramePr>
          <p:nvPr/>
        </p:nvGraphicFramePr>
        <p:xfrm>
          <a:off x="1973263" y="1341438"/>
          <a:ext cx="3806825" cy="1003300"/>
        </p:xfrm>
        <a:graphic>
          <a:graphicData uri="http://schemas.openxmlformats.org/presentationml/2006/ole">
            <mc:AlternateContent xmlns:mc="http://schemas.openxmlformats.org/markup-compatibility/2006">
              <mc:Choice xmlns:v="urn:schemas-microsoft-com:vml" Requires="v">
                <p:oleObj spid="_x0000_s504836" name="Formel" r:id="rId4" imgW="1714320" imgH="419040" progId="Equation.3">
                  <p:embed/>
                </p:oleObj>
              </mc:Choice>
              <mc:Fallback>
                <p:oleObj name="Formel" r:id="rId4" imgW="1714320" imgH="419040" progId="Equation.3">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3263" y="1341438"/>
                        <a:ext cx="3806825" cy="100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484" name="Picture 5"/>
          <p:cNvPicPr>
            <a:picLocks noChangeArrowheads="1"/>
          </p:cNvPicPr>
          <p:nvPr/>
        </p:nvPicPr>
        <p:blipFill>
          <a:blip r:embed="rId6"/>
          <a:srcRect/>
          <a:stretch>
            <a:fillRect/>
          </a:stretch>
        </p:blipFill>
        <p:spPr bwMode="auto">
          <a:xfrm>
            <a:off x="971550" y="2509838"/>
            <a:ext cx="2403475" cy="1774825"/>
          </a:xfrm>
          <a:prstGeom prst="rect">
            <a:avLst/>
          </a:prstGeom>
          <a:noFill/>
          <a:ln w="9525">
            <a:noFill/>
            <a:miter lim="800000"/>
            <a:headEnd/>
            <a:tailEnd/>
          </a:ln>
        </p:spPr>
      </p:pic>
      <p:sp>
        <p:nvSpPr>
          <p:cNvPr id="20485" name="Rectangle 6"/>
          <p:cNvSpPr>
            <a:spLocks noChangeArrowheads="1"/>
          </p:cNvSpPr>
          <p:nvPr/>
        </p:nvSpPr>
        <p:spPr bwMode="auto">
          <a:xfrm>
            <a:off x="1209675" y="4610100"/>
            <a:ext cx="2260234" cy="462307"/>
          </a:xfrm>
          <a:prstGeom prst="rect">
            <a:avLst/>
          </a:prstGeom>
          <a:noFill/>
          <a:ln w="9525">
            <a:noFill/>
            <a:miter lim="800000"/>
            <a:headEnd/>
            <a:tailEnd/>
          </a:ln>
        </p:spPr>
        <p:txBody>
          <a:bodyPr wrap="none" lIns="92075" tIns="46038" rIns="92075" bIns="46038">
            <a:spAutoFit/>
          </a:bodyPr>
          <a:lstStyle/>
          <a:p>
            <a:r>
              <a:rPr lang="en-US" i="1" dirty="0"/>
              <a:t>d</a:t>
            </a:r>
            <a:r>
              <a:rPr lang="en-US" dirty="0">
                <a:latin typeface="Arial" charset="0"/>
              </a:rPr>
              <a:t> = [4.0, 5.0 </a:t>
            </a:r>
            <a:r>
              <a:rPr lang="en-US" dirty="0" smtClean="0">
                <a:latin typeface="Arial" charset="0"/>
              </a:rPr>
              <a:t>] </a:t>
            </a:r>
            <a:r>
              <a:rPr lang="en-US" dirty="0">
                <a:latin typeface="Arial" charset="0"/>
              </a:rPr>
              <a:t>Å</a:t>
            </a:r>
          </a:p>
        </p:txBody>
      </p:sp>
      <p:sp>
        <p:nvSpPr>
          <p:cNvPr id="20486" name="Rectangle 7"/>
          <p:cNvSpPr>
            <a:spLocks noChangeArrowheads="1"/>
          </p:cNvSpPr>
          <p:nvPr/>
        </p:nvSpPr>
        <p:spPr bwMode="auto">
          <a:xfrm>
            <a:off x="4203700" y="3144838"/>
            <a:ext cx="3844925" cy="1333500"/>
          </a:xfrm>
          <a:prstGeom prst="rect">
            <a:avLst/>
          </a:prstGeom>
          <a:noFill/>
          <a:ln w="9525">
            <a:noFill/>
            <a:miter lim="800000"/>
            <a:headEnd/>
            <a:tailEnd/>
          </a:ln>
        </p:spPr>
        <p:txBody>
          <a:bodyPr wrap="none" lIns="92075" tIns="46038" rIns="92075" bIns="46038">
            <a:spAutoFit/>
          </a:bodyPr>
          <a:lstStyle/>
          <a:p>
            <a:pPr>
              <a:spcBef>
                <a:spcPct val="20000"/>
              </a:spcBef>
            </a:pPr>
            <a:r>
              <a:rPr lang="en-US" i="1"/>
              <a:t>p(x)</a:t>
            </a:r>
            <a:r>
              <a:rPr lang="en-US">
                <a:latin typeface="Arial" charset="0"/>
              </a:rPr>
              <a:t>	property at point </a:t>
            </a:r>
            <a:r>
              <a:rPr lang="en-US" i="1"/>
              <a:t>x</a:t>
            </a:r>
            <a:endParaRPr lang="en-US"/>
          </a:p>
          <a:p>
            <a:pPr>
              <a:spcBef>
                <a:spcPct val="20000"/>
              </a:spcBef>
            </a:pPr>
            <a:r>
              <a:rPr lang="en-US" i="1"/>
              <a:t>d</a:t>
            </a:r>
            <a:r>
              <a:rPr lang="en-US"/>
              <a:t>	</a:t>
            </a:r>
            <a:r>
              <a:rPr lang="en-US">
                <a:latin typeface="Arial" charset="0"/>
              </a:rPr>
              <a:t>distance</a:t>
            </a:r>
            <a:endParaRPr lang="en-US"/>
          </a:p>
          <a:p>
            <a:pPr>
              <a:spcBef>
                <a:spcPct val="20000"/>
              </a:spcBef>
            </a:pPr>
            <a:r>
              <a:rPr lang="en-US" i="1"/>
              <a:t>L</a:t>
            </a:r>
            <a:r>
              <a:rPr lang="en-US"/>
              <a:t>	</a:t>
            </a:r>
            <a:r>
              <a:rPr lang="en-US">
                <a:latin typeface="Arial" charset="0"/>
              </a:rPr>
              <a:t>number of distances</a:t>
            </a:r>
          </a:p>
        </p:txBody>
      </p:sp>
      <p:sp>
        <p:nvSpPr>
          <p:cNvPr id="20487" name="Rectangle 8"/>
          <p:cNvSpPr>
            <a:spLocks noChangeArrowheads="1"/>
          </p:cNvSpPr>
          <p:nvPr/>
        </p:nvSpPr>
        <p:spPr bwMode="auto">
          <a:xfrm>
            <a:off x="611188" y="5286375"/>
            <a:ext cx="7602537" cy="519113"/>
          </a:xfrm>
          <a:prstGeom prst="rect">
            <a:avLst/>
          </a:prstGeom>
          <a:noFill/>
          <a:ln w="9525">
            <a:noFill/>
            <a:miter lim="800000"/>
            <a:headEnd/>
            <a:tailEnd/>
          </a:ln>
        </p:spPr>
        <p:txBody>
          <a:bodyPr wrap="none" lIns="92075" tIns="46038" rIns="92075" bIns="46038">
            <a:spAutoFit/>
          </a:bodyPr>
          <a:lstStyle/>
          <a:p>
            <a:pPr>
              <a:spcBef>
                <a:spcPct val="20000"/>
              </a:spcBef>
              <a:buClr>
                <a:schemeClr val="tx1"/>
              </a:buClr>
              <a:buFont typeface="Symbol" pitchFamily="18" charset="2"/>
              <a:buChar char="Þ"/>
            </a:pPr>
            <a:r>
              <a:rPr lang="en-US" sz="2800">
                <a:latin typeface="Arial" charset="0"/>
              </a:rPr>
              <a:t> </a:t>
            </a:r>
            <a:r>
              <a:rPr lang="en-US">
                <a:latin typeface="Arial" charset="0"/>
              </a:rPr>
              <a:t>representation of a molecule independent of its size</a:t>
            </a:r>
          </a:p>
        </p:txBody>
      </p:sp>
    </p:spTree>
    <p:extLst>
      <p:ext uri="{BB962C8B-B14F-4D97-AF65-F5344CB8AC3E}">
        <p14:creationId xmlns:p14="http://schemas.microsoft.com/office/powerpoint/2010/main" val="37120422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110" name="Rectangle 2"/>
          <p:cNvSpPr>
            <a:spLocks noChangeArrowheads="1"/>
          </p:cNvSpPr>
          <p:nvPr/>
        </p:nvSpPr>
        <p:spPr bwMode="auto">
          <a:xfrm>
            <a:off x="684213" y="620713"/>
            <a:ext cx="7788275" cy="685800"/>
          </a:xfrm>
          <a:prstGeom prst="rect">
            <a:avLst/>
          </a:prstGeom>
          <a:noFill/>
          <a:ln w="9525">
            <a:noFill/>
            <a:miter lim="800000"/>
            <a:headEnd/>
            <a:tailEnd/>
          </a:ln>
        </p:spPr>
        <p:txBody>
          <a:bodyPr lIns="92075" tIns="46038" rIns="92075" bIns="46038" anchor="b"/>
          <a:lstStyle/>
          <a:p>
            <a:r>
              <a:rPr lang="de-DE" sz="3200">
                <a:solidFill>
                  <a:srgbClr val="000099"/>
                </a:solidFill>
                <a:latin typeface="Arial" charset="0"/>
              </a:rPr>
              <a:t>Autocorrelation of Molecular Surface Properties</a:t>
            </a:r>
          </a:p>
        </p:txBody>
      </p:sp>
      <p:pic>
        <p:nvPicPr>
          <p:cNvPr id="260111" name="Picture 4"/>
          <p:cNvPicPr>
            <a:picLocks noChangeArrowheads="1"/>
          </p:cNvPicPr>
          <p:nvPr/>
        </p:nvPicPr>
        <p:blipFill>
          <a:blip r:embed="rId4"/>
          <a:srcRect/>
          <a:stretch>
            <a:fillRect/>
          </a:stretch>
        </p:blipFill>
        <p:spPr bwMode="auto">
          <a:xfrm>
            <a:off x="250825" y="2349500"/>
            <a:ext cx="4795838" cy="4032250"/>
          </a:xfrm>
          <a:prstGeom prst="rect">
            <a:avLst/>
          </a:prstGeom>
          <a:noFill/>
          <a:ln w="9525">
            <a:noFill/>
            <a:miter lim="800000"/>
            <a:headEnd/>
            <a:tailEnd/>
          </a:ln>
        </p:spPr>
      </p:pic>
      <p:graphicFrame>
        <p:nvGraphicFramePr>
          <p:cNvPr id="260108" name="Object 2"/>
          <p:cNvGraphicFramePr>
            <a:graphicFrameLocks/>
          </p:cNvGraphicFramePr>
          <p:nvPr/>
        </p:nvGraphicFramePr>
        <p:xfrm>
          <a:off x="0" y="1916113"/>
          <a:ext cx="2519363" cy="1439862"/>
        </p:xfrm>
        <a:graphic>
          <a:graphicData uri="http://schemas.openxmlformats.org/presentationml/2006/ole">
            <mc:AlternateContent xmlns:mc="http://schemas.openxmlformats.org/markup-compatibility/2006">
              <mc:Choice xmlns:v="urn:schemas-microsoft-com:vml" Requires="v">
                <p:oleObj spid="_x0000_s505862" name="Diagramm" r:id="rId5" imgW="8961120" imgH="5227248" progId="Excel.Chart.8">
                  <p:embed followColorScheme="full"/>
                </p:oleObj>
              </mc:Choice>
              <mc:Fallback>
                <p:oleObj name="Diagramm" r:id="rId5" imgW="8961120" imgH="5227248" progId="Excel.Chart.8">
                  <p:embed followColorScheme="full"/>
                  <p:pic>
                    <p:nvPicPr>
                      <p:cNvPr id="0" name=""/>
                      <p:cNvPicPr>
                        <a:picLocks noChangeArrowheads="1"/>
                      </p:cNvPicPr>
                      <p:nvPr/>
                    </p:nvPicPr>
                    <p:blipFill>
                      <a:blip r:embed="rId6"/>
                      <a:srcRect l="21387" t="25014" r="12323" b="25014"/>
                      <a:stretch>
                        <a:fillRect/>
                      </a:stretch>
                    </p:blipFill>
                    <p:spPr bwMode="auto">
                      <a:xfrm>
                        <a:off x="0" y="1916113"/>
                        <a:ext cx="251936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60109" name="Object 13"/>
          <p:cNvGraphicFramePr>
            <a:graphicFrameLocks/>
          </p:cNvGraphicFramePr>
          <p:nvPr/>
        </p:nvGraphicFramePr>
        <p:xfrm>
          <a:off x="2627313" y="1196975"/>
          <a:ext cx="3806825" cy="1003300"/>
        </p:xfrm>
        <a:graphic>
          <a:graphicData uri="http://schemas.openxmlformats.org/presentationml/2006/ole">
            <mc:AlternateContent xmlns:mc="http://schemas.openxmlformats.org/markup-compatibility/2006">
              <mc:Choice xmlns:v="urn:schemas-microsoft-com:vml" Requires="v">
                <p:oleObj spid="_x0000_s505863" name="Formel" r:id="rId7" imgW="1714320" imgH="419040" progId="Equation.3">
                  <p:embed/>
                </p:oleObj>
              </mc:Choice>
              <mc:Fallback>
                <p:oleObj name="Formel" r:id="rId7" imgW="1714320" imgH="419040" progId="Equation.3">
                  <p:embed/>
                  <p:pic>
                    <p:nvPicPr>
                      <p:cNvPr id="0" nam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27313" y="1196975"/>
                        <a:ext cx="3806825" cy="100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0112" name="Line 14"/>
          <p:cNvSpPr>
            <a:spLocks noChangeShapeType="1"/>
          </p:cNvSpPr>
          <p:nvPr/>
        </p:nvSpPr>
        <p:spPr bwMode="auto">
          <a:xfrm>
            <a:off x="2916238" y="5516563"/>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13" name="Line 15"/>
          <p:cNvSpPr>
            <a:spLocks noChangeShapeType="1"/>
          </p:cNvSpPr>
          <p:nvPr/>
        </p:nvSpPr>
        <p:spPr bwMode="auto">
          <a:xfrm>
            <a:off x="323850" y="573405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14" name="Line 16"/>
          <p:cNvSpPr>
            <a:spLocks noChangeShapeType="1"/>
          </p:cNvSpPr>
          <p:nvPr/>
        </p:nvSpPr>
        <p:spPr bwMode="auto">
          <a:xfrm>
            <a:off x="2916238" y="50133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15" name="Line 17"/>
          <p:cNvSpPr>
            <a:spLocks noChangeShapeType="1"/>
          </p:cNvSpPr>
          <p:nvPr/>
        </p:nvSpPr>
        <p:spPr bwMode="auto">
          <a:xfrm>
            <a:off x="2411413" y="5084763"/>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16" name="Line 18"/>
          <p:cNvSpPr>
            <a:spLocks noChangeShapeType="1"/>
          </p:cNvSpPr>
          <p:nvPr/>
        </p:nvSpPr>
        <p:spPr bwMode="auto">
          <a:xfrm>
            <a:off x="1331913" y="43656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17" name="Line 19"/>
          <p:cNvSpPr>
            <a:spLocks noChangeShapeType="1"/>
          </p:cNvSpPr>
          <p:nvPr/>
        </p:nvSpPr>
        <p:spPr bwMode="auto">
          <a:xfrm>
            <a:off x="1547813" y="45815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18" name="Line 20"/>
          <p:cNvSpPr>
            <a:spLocks noChangeShapeType="1"/>
          </p:cNvSpPr>
          <p:nvPr/>
        </p:nvSpPr>
        <p:spPr bwMode="auto">
          <a:xfrm>
            <a:off x="1763713" y="47974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19" name="Line 21"/>
          <p:cNvSpPr>
            <a:spLocks noChangeShapeType="1"/>
          </p:cNvSpPr>
          <p:nvPr/>
        </p:nvSpPr>
        <p:spPr bwMode="auto">
          <a:xfrm>
            <a:off x="1979613" y="50133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0" name="Line 22"/>
          <p:cNvSpPr>
            <a:spLocks noChangeShapeType="1"/>
          </p:cNvSpPr>
          <p:nvPr/>
        </p:nvSpPr>
        <p:spPr bwMode="auto">
          <a:xfrm>
            <a:off x="2195513" y="52292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1" name="Line 23"/>
          <p:cNvSpPr>
            <a:spLocks noChangeShapeType="1"/>
          </p:cNvSpPr>
          <p:nvPr/>
        </p:nvSpPr>
        <p:spPr bwMode="auto">
          <a:xfrm>
            <a:off x="2411413" y="54451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2" name="Line 24"/>
          <p:cNvSpPr>
            <a:spLocks noChangeShapeType="1"/>
          </p:cNvSpPr>
          <p:nvPr/>
        </p:nvSpPr>
        <p:spPr bwMode="auto">
          <a:xfrm>
            <a:off x="2411413" y="38608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3" name="Line 25"/>
          <p:cNvSpPr>
            <a:spLocks noChangeShapeType="1"/>
          </p:cNvSpPr>
          <p:nvPr/>
        </p:nvSpPr>
        <p:spPr bwMode="auto">
          <a:xfrm>
            <a:off x="2627313" y="40767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4" name="Line 26"/>
          <p:cNvSpPr>
            <a:spLocks noChangeShapeType="1"/>
          </p:cNvSpPr>
          <p:nvPr/>
        </p:nvSpPr>
        <p:spPr bwMode="auto">
          <a:xfrm>
            <a:off x="2843213" y="42926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5" name="Line 27"/>
          <p:cNvSpPr>
            <a:spLocks noChangeShapeType="1"/>
          </p:cNvSpPr>
          <p:nvPr/>
        </p:nvSpPr>
        <p:spPr bwMode="auto">
          <a:xfrm>
            <a:off x="3059113" y="45085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6" name="Line 28"/>
          <p:cNvSpPr>
            <a:spLocks noChangeShapeType="1"/>
          </p:cNvSpPr>
          <p:nvPr/>
        </p:nvSpPr>
        <p:spPr bwMode="auto">
          <a:xfrm>
            <a:off x="3275013" y="47244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7" name="Line 29"/>
          <p:cNvSpPr>
            <a:spLocks noChangeShapeType="1"/>
          </p:cNvSpPr>
          <p:nvPr/>
        </p:nvSpPr>
        <p:spPr bwMode="auto">
          <a:xfrm>
            <a:off x="3490913" y="49403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28" name="Line 31"/>
          <p:cNvSpPr>
            <a:spLocks noChangeShapeType="1"/>
          </p:cNvSpPr>
          <p:nvPr/>
        </p:nvSpPr>
        <p:spPr bwMode="auto">
          <a:xfrm>
            <a:off x="1619250" y="3933825"/>
            <a:ext cx="215900" cy="71438"/>
          </a:xfrm>
          <a:prstGeom prst="line">
            <a:avLst/>
          </a:prstGeom>
          <a:noFill/>
          <a:ln w="28575">
            <a:solidFill>
              <a:srgbClr val="FF0000"/>
            </a:solidFill>
            <a:round/>
            <a:headEnd type="triangle" w="med" len="med"/>
            <a:tailEnd type="triangle" w="med" len="med"/>
          </a:ln>
        </p:spPr>
        <p:txBody>
          <a:bodyPr/>
          <a:lstStyle/>
          <a:p>
            <a:endParaRPr lang="ru-RU"/>
          </a:p>
        </p:txBody>
      </p:sp>
      <p:sp>
        <p:nvSpPr>
          <p:cNvPr id="260129" name="Line 32"/>
          <p:cNvSpPr>
            <a:spLocks noChangeShapeType="1"/>
          </p:cNvSpPr>
          <p:nvPr/>
        </p:nvSpPr>
        <p:spPr bwMode="auto">
          <a:xfrm>
            <a:off x="3419475" y="30686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0" name="Line 33"/>
          <p:cNvSpPr>
            <a:spLocks noChangeShapeType="1"/>
          </p:cNvSpPr>
          <p:nvPr/>
        </p:nvSpPr>
        <p:spPr bwMode="auto">
          <a:xfrm>
            <a:off x="3635375" y="32845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1" name="Line 34"/>
          <p:cNvSpPr>
            <a:spLocks noChangeShapeType="1"/>
          </p:cNvSpPr>
          <p:nvPr/>
        </p:nvSpPr>
        <p:spPr bwMode="auto">
          <a:xfrm>
            <a:off x="3851275" y="35004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2" name="Line 35"/>
          <p:cNvSpPr>
            <a:spLocks noChangeShapeType="1"/>
          </p:cNvSpPr>
          <p:nvPr/>
        </p:nvSpPr>
        <p:spPr bwMode="auto">
          <a:xfrm>
            <a:off x="4067175" y="37163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3" name="Line 36"/>
          <p:cNvSpPr>
            <a:spLocks noChangeShapeType="1"/>
          </p:cNvSpPr>
          <p:nvPr/>
        </p:nvSpPr>
        <p:spPr bwMode="auto">
          <a:xfrm>
            <a:off x="4283075" y="39322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4" name="Line 37"/>
          <p:cNvSpPr>
            <a:spLocks noChangeShapeType="1"/>
          </p:cNvSpPr>
          <p:nvPr/>
        </p:nvSpPr>
        <p:spPr bwMode="auto">
          <a:xfrm>
            <a:off x="4500563" y="4149725"/>
            <a:ext cx="215900" cy="71438"/>
          </a:xfrm>
          <a:prstGeom prst="line">
            <a:avLst/>
          </a:prstGeom>
          <a:noFill/>
          <a:ln w="28575">
            <a:solidFill>
              <a:srgbClr val="FF0000"/>
            </a:solidFill>
            <a:round/>
            <a:headEnd type="triangle" w="med" len="med"/>
            <a:tailEnd type="triangle" w="med" len="med"/>
          </a:ln>
        </p:spPr>
        <p:txBody>
          <a:bodyPr/>
          <a:lstStyle/>
          <a:p>
            <a:endParaRPr lang="ru-RU"/>
          </a:p>
        </p:txBody>
      </p:sp>
      <p:sp>
        <p:nvSpPr>
          <p:cNvPr id="260135" name="Line 38"/>
          <p:cNvSpPr>
            <a:spLocks noChangeShapeType="1"/>
          </p:cNvSpPr>
          <p:nvPr/>
        </p:nvSpPr>
        <p:spPr bwMode="auto">
          <a:xfrm>
            <a:off x="4714875" y="4364038"/>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36" name="Line 39"/>
          <p:cNvSpPr>
            <a:spLocks noChangeShapeType="1"/>
          </p:cNvSpPr>
          <p:nvPr/>
        </p:nvSpPr>
        <p:spPr bwMode="auto">
          <a:xfrm>
            <a:off x="1836738" y="41497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37" name="Line 40"/>
          <p:cNvSpPr>
            <a:spLocks noChangeShapeType="1"/>
          </p:cNvSpPr>
          <p:nvPr/>
        </p:nvSpPr>
        <p:spPr bwMode="auto">
          <a:xfrm>
            <a:off x="2052638" y="43656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38" name="Line 41"/>
          <p:cNvSpPr>
            <a:spLocks noChangeShapeType="1"/>
          </p:cNvSpPr>
          <p:nvPr/>
        </p:nvSpPr>
        <p:spPr bwMode="auto">
          <a:xfrm>
            <a:off x="2268538" y="45815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39" name="Line 42"/>
          <p:cNvSpPr>
            <a:spLocks noChangeShapeType="1"/>
          </p:cNvSpPr>
          <p:nvPr/>
        </p:nvSpPr>
        <p:spPr bwMode="auto">
          <a:xfrm>
            <a:off x="2484438" y="47974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40" name="Line 43"/>
          <p:cNvSpPr>
            <a:spLocks noChangeShapeType="1"/>
          </p:cNvSpPr>
          <p:nvPr/>
        </p:nvSpPr>
        <p:spPr bwMode="auto">
          <a:xfrm>
            <a:off x="2700338" y="50133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41" name="Line 44"/>
          <p:cNvSpPr>
            <a:spLocks noChangeShapeType="1"/>
          </p:cNvSpPr>
          <p:nvPr/>
        </p:nvSpPr>
        <p:spPr bwMode="auto">
          <a:xfrm>
            <a:off x="2916238" y="52292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42" name="Line 45"/>
          <p:cNvSpPr>
            <a:spLocks noChangeShapeType="1"/>
          </p:cNvSpPr>
          <p:nvPr/>
        </p:nvSpPr>
        <p:spPr bwMode="auto">
          <a:xfrm>
            <a:off x="3132138" y="5445125"/>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43" name="Line 46"/>
          <p:cNvSpPr>
            <a:spLocks noChangeShapeType="1"/>
          </p:cNvSpPr>
          <p:nvPr/>
        </p:nvSpPr>
        <p:spPr bwMode="auto">
          <a:xfrm rot="-2757847">
            <a:off x="1115219" y="5661819"/>
            <a:ext cx="215900" cy="71438"/>
          </a:xfrm>
          <a:prstGeom prst="line">
            <a:avLst/>
          </a:prstGeom>
          <a:noFill/>
          <a:ln w="28575">
            <a:solidFill>
              <a:srgbClr val="FF0000"/>
            </a:solidFill>
            <a:round/>
            <a:headEnd type="triangle" w="med" len="med"/>
            <a:tailEnd type="triangle" w="med" len="med"/>
          </a:ln>
        </p:spPr>
        <p:txBody>
          <a:bodyPr/>
          <a:lstStyle/>
          <a:p>
            <a:endParaRPr lang="ru-RU"/>
          </a:p>
        </p:txBody>
      </p:sp>
      <p:sp>
        <p:nvSpPr>
          <p:cNvPr id="260144" name="Line 47"/>
          <p:cNvSpPr>
            <a:spLocks noChangeShapeType="1"/>
          </p:cNvSpPr>
          <p:nvPr/>
        </p:nvSpPr>
        <p:spPr bwMode="auto">
          <a:xfrm>
            <a:off x="2843213" y="4652963"/>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45" name="Line 48"/>
          <p:cNvSpPr>
            <a:spLocks noChangeShapeType="1"/>
          </p:cNvSpPr>
          <p:nvPr/>
        </p:nvSpPr>
        <p:spPr bwMode="auto">
          <a:xfrm>
            <a:off x="3059113" y="4868863"/>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46" name="Line 49"/>
          <p:cNvSpPr>
            <a:spLocks noChangeShapeType="1"/>
          </p:cNvSpPr>
          <p:nvPr/>
        </p:nvSpPr>
        <p:spPr bwMode="auto">
          <a:xfrm>
            <a:off x="3275013" y="5084763"/>
            <a:ext cx="215900" cy="71437"/>
          </a:xfrm>
          <a:prstGeom prst="line">
            <a:avLst/>
          </a:prstGeom>
          <a:noFill/>
          <a:ln w="28575">
            <a:solidFill>
              <a:srgbClr val="000099"/>
            </a:solidFill>
            <a:round/>
            <a:headEnd type="triangle" w="med" len="med"/>
            <a:tailEnd type="triangle" w="med" len="med"/>
          </a:ln>
        </p:spPr>
        <p:txBody>
          <a:bodyPr/>
          <a:lstStyle/>
          <a:p>
            <a:endParaRPr lang="ru-RU"/>
          </a:p>
        </p:txBody>
      </p:sp>
      <p:sp>
        <p:nvSpPr>
          <p:cNvPr id="260147" name="Line 50"/>
          <p:cNvSpPr>
            <a:spLocks noChangeShapeType="1"/>
          </p:cNvSpPr>
          <p:nvPr/>
        </p:nvSpPr>
        <p:spPr bwMode="auto">
          <a:xfrm>
            <a:off x="3203575" y="3213100"/>
            <a:ext cx="215900" cy="71438"/>
          </a:xfrm>
          <a:prstGeom prst="line">
            <a:avLst/>
          </a:prstGeom>
          <a:noFill/>
          <a:ln w="28575">
            <a:solidFill>
              <a:srgbClr val="FF0000"/>
            </a:solidFill>
            <a:round/>
            <a:headEnd type="triangle" w="med" len="med"/>
            <a:tailEnd type="triangle" w="med" len="med"/>
          </a:ln>
        </p:spPr>
        <p:txBody>
          <a:bodyPr/>
          <a:lstStyle/>
          <a:p>
            <a:endParaRPr lang="ru-RU"/>
          </a:p>
        </p:txBody>
      </p:sp>
      <p:sp>
        <p:nvSpPr>
          <p:cNvPr id="260148" name="Line 51"/>
          <p:cNvSpPr>
            <a:spLocks noChangeShapeType="1"/>
          </p:cNvSpPr>
          <p:nvPr/>
        </p:nvSpPr>
        <p:spPr bwMode="auto">
          <a:xfrm>
            <a:off x="3419475" y="34290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49" name="Line 52"/>
          <p:cNvSpPr>
            <a:spLocks noChangeShapeType="1"/>
          </p:cNvSpPr>
          <p:nvPr/>
        </p:nvSpPr>
        <p:spPr bwMode="auto">
          <a:xfrm>
            <a:off x="3635375" y="36449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50" name="Line 53"/>
          <p:cNvSpPr>
            <a:spLocks noChangeShapeType="1"/>
          </p:cNvSpPr>
          <p:nvPr/>
        </p:nvSpPr>
        <p:spPr bwMode="auto">
          <a:xfrm>
            <a:off x="3851275" y="38608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51" name="Line 54"/>
          <p:cNvSpPr>
            <a:spLocks noChangeShapeType="1"/>
          </p:cNvSpPr>
          <p:nvPr/>
        </p:nvSpPr>
        <p:spPr bwMode="auto">
          <a:xfrm>
            <a:off x="4067175" y="40767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52" name="Line 55"/>
          <p:cNvSpPr>
            <a:spLocks noChangeShapeType="1"/>
          </p:cNvSpPr>
          <p:nvPr/>
        </p:nvSpPr>
        <p:spPr bwMode="auto">
          <a:xfrm>
            <a:off x="4284663" y="4292600"/>
            <a:ext cx="215900" cy="71438"/>
          </a:xfrm>
          <a:prstGeom prst="line">
            <a:avLst/>
          </a:prstGeom>
          <a:noFill/>
          <a:ln w="28575">
            <a:solidFill>
              <a:srgbClr val="FF0000"/>
            </a:solidFill>
            <a:round/>
            <a:headEnd type="triangle" w="med" len="med"/>
            <a:tailEnd type="triangle" w="med" len="med"/>
          </a:ln>
        </p:spPr>
        <p:txBody>
          <a:bodyPr/>
          <a:lstStyle/>
          <a:p>
            <a:endParaRPr lang="ru-RU"/>
          </a:p>
        </p:txBody>
      </p:sp>
      <p:sp>
        <p:nvSpPr>
          <p:cNvPr id="260153" name="Line 56"/>
          <p:cNvSpPr>
            <a:spLocks noChangeShapeType="1"/>
          </p:cNvSpPr>
          <p:nvPr/>
        </p:nvSpPr>
        <p:spPr bwMode="auto">
          <a:xfrm>
            <a:off x="4498975" y="4508500"/>
            <a:ext cx="215900" cy="71438"/>
          </a:xfrm>
          <a:prstGeom prst="line">
            <a:avLst/>
          </a:prstGeom>
          <a:noFill/>
          <a:ln w="28575">
            <a:solidFill>
              <a:srgbClr val="000099"/>
            </a:solidFill>
            <a:round/>
            <a:headEnd type="triangle" w="med" len="med"/>
            <a:tailEnd type="triangle" w="med" len="med"/>
          </a:ln>
        </p:spPr>
        <p:txBody>
          <a:bodyPr/>
          <a:lstStyle/>
          <a:p>
            <a:endParaRPr lang="ru-RU"/>
          </a:p>
        </p:txBody>
      </p:sp>
      <p:sp>
        <p:nvSpPr>
          <p:cNvPr id="260155" name="Text Box 118"/>
          <p:cNvSpPr txBox="1">
            <a:spLocks noChangeArrowheads="1"/>
          </p:cNvSpPr>
          <p:nvPr/>
        </p:nvSpPr>
        <p:spPr bwMode="auto">
          <a:xfrm>
            <a:off x="5148263" y="2393692"/>
            <a:ext cx="3816350" cy="1631216"/>
          </a:xfrm>
          <a:prstGeom prst="rect">
            <a:avLst/>
          </a:prstGeom>
          <a:noFill/>
          <a:ln w="9525">
            <a:noFill/>
            <a:miter lim="800000"/>
            <a:headEnd/>
            <a:tailEnd/>
          </a:ln>
        </p:spPr>
        <p:txBody>
          <a:bodyPr>
            <a:spAutoFit/>
          </a:bodyPr>
          <a:lstStyle/>
          <a:p>
            <a:r>
              <a:rPr lang="en-US" sz="2000" dirty="0"/>
              <a:t>- If d is small, p(x) and p(</a:t>
            </a:r>
            <a:r>
              <a:rPr lang="en-US" sz="2000" dirty="0" err="1"/>
              <a:t>x+d</a:t>
            </a:r>
            <a:r>
              <a:rPr lang="en-US" sz="2000" dirty="0"/>
              <a:t>) have primarily </a:t>
            </a:r>
            <a:r>
              <a:rPr lang="en-US" sz="2000" u="sng" dirty="0"/>
              <a:t>the same signs</a:t>
            </a:r>
            <a:r>
              <a:rPr lang="en-US" sz="2000" dirty="0"/>
              <a:t>, p(x)</a:t>
            </a:r>
            <a:r>
              <a:rPr lang="en-US" sz="2000" dirty="0">
                <a:cs typeface="Times New Roman" pitchFamily="18" charset="0"/>
              </a:rPr>
              <a:t>·</a:t>
            </a:r>
            <a:r>
              <a:rPr lang="en-US" sz="2000" dirty="0"/>
              <a:t>p(</a:t>
            </a:r>
            <a:r>
              <a:rPr lang="en-US" sz="2000" dirty="0" err="1"/>
              <a:t>x+d</a:t>
            </a:r>
            <a:r>
              <a:rPr lang="en-US" sz="2000" dirty="0"/>
              <a:t>)&gt;0, only few combinations have </a:t>
            </a:r>
            <a:r>
              <a:rPr lang="en-US" sz="2000" u="sng" dirty="0"/>
              <a:t>different signs</a:t>
            </a:r>
            <a:r>
              <a:rPr lang="en-US" sz="2000" dirty="0"/>
              <a:t>, therefore A(d)&gt;0</a:t>
            </a:r>
            <a:endParaRPr lang="ru-RU" sz="2000" dirty="0"/>
          </a:p>
        </p:txBody>
      </p:sp>
      <p:sp>
        <p:nvSpPr>
          <p:cNvPr id="260156" name="Text Box 119"/>
          <p:cNvSpPr txBox="1">
            <a:spLocks noChangeArrowheads="1"/>
          </p:cNvSpPr>
          <p:nvPr/>
        </p:nvSpPr>
        <p:spPr bwMode="auto">
          <a:xfrm>
            <a:off x="5148263" y="4678104"/>
            <a:ext cx="3816350" cy="1631216"/>
          </a:xfrm>
          <a:prstGeom prst="rect">
            <a:avLst/>
          </a:prstGeom>
          <a:noFill/>
          <a:ln w="9525">
            <a:noFill/>
            <a:miter lim="800000"/>
            <a:headEnd/>
            <a:tailEnd/>
          </a:ln>
        </p:spPr>
        <p:txBody>
          <a:bodyPr>
            <a:spAutoFit/>
          </a:bodyPr>
          <a:lstStyle/>
          <a:p>
            <a:r>
              <a:rPr lang="en-US" sz="2000" dirty="0"/>
              <a:t>- If d is BIG, p(x) and p(</a:t>
            </a:r>
            <a:r>
              <a:rPr lang="en-US" sz="2000" dirty="0" err="1"/>
              <a:t>x+d</a:t>
            </a:r>
            <a:r>
              <a:rPr lang="en-US" sz="2000" dirty="0"/>
              <a:t>) have primarily </a:t>
            </a:r>
            <a:r>
              <a:rPr lang="en-US" sz="2000" u="sng" dirty="0"/>
              <a:t>different signs</a:t>
            </a:r>
            <a:r>
              <a:rPr lang="en-US" sz="2000" dirty="0"/>
              <a:t>, p(x)</a:t>
            </a:r>
            <a:r>
              <a:rPr lang="en-US" sz="2000" dirty="0">
                <a:cs typeface="Times New Roman" pitchFamily="18" charset="0"/>
              </a:rPr>
              <a:t>·</a:t>
            </a:r>
            <a:r>
              <a:rPr lang="en-US" sz="2000" dirty="0"/>
              <a:t>p(</a:t>
            </a:r>
            <a:r>
              <a:rPr lang="en-US" sz="2000" dirty="0" err="1"/>
              <a:t>x+d</a:t>
            </a:r>
            <a:r>
              <a:rPr lang="en-US" sz="2000" dirty="0"/>
              <a:t>)&lt;0, less combinations correspond to the regions with </a:t>
            </a:r>
            <a:r>
              <a:rPr lang="en-US" sz="2000" u="sng" dirty="0"/>
              <a:t>the same signs</a:t>
            </a:r>
            <a:r>
              <a:rPr lang="en-US" sz="2000" dirty="0"/>
              <a:t>, </a:t>
            </a:r>
            <a:r>
              <a:rPr lang="en-US" sz="2000" dirty="0" smtClean="0"/>
              <a:t>this explains A(d</a:t>
            </a:r>
            <a:r>
              <a:rPr lang="en-US" sz="2000" dirty="0"/>
              <a:t>)&lt;0</a:t>
            </a:r>
            <a:endParaRPr lang="ru-RU" sz="2000" dirty="0"/>
          </a:p>
        </p:txBody>
      </p:sp>
    </p:spTree>
    <p:extLst>
      <p:ext uri="{BB962C8B-B14F-4D97-AF65-F5344CB8AC3E}">
        <p14:creationId xmlns:p14="http://schemas.microsoft.com/office/powerpoint/2010/main" val="5967797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8" name="Rectangle 2"/>
          <p:cNvSpPr>
            <a:spLocks noChangeArrowheads="1"/>
          </p:cNvSpPr>
          <p:nvPr/>
        </p:nvSpPr>
        <p:spPr bwMode="auto">
          <a:xfrm>
            <a:off x="684213" y="620713"/>
            <a:ext cx="7788275" cy="685800"/>
          </a:xfrm>
          <a:prstGeom prst="rect">
            <a:avLst/>
          </a:prstGeom>
          <a:noFill/>
          <a:ln w="9525">
            <a:noFill/>
            <a:miter lim="800000"/>
            <a:headEnd/>
            <a:tailEnd/>
          </a:ln>
        </p:spPr>
        <p:txBody>
          <a:bodyPr lIns="92075" tIns="46038" rIns="92075" bIns="46038" anchor="b"/>
          <a:lstStyle/>
          <a:p>
            <a:r>
              <a:rPr lang="de-DE" sz="3200">
                <a:solidFill>
                  <a:srgbClr val="000099"/>
                </a:solidFill>
                <a:latin typeface="Arial" charset="0"/>
              </a:rPr>
              <a:t>Autocorrelation of Molecular Surface Properties</a:t>
            </a:r>
          </a:p>
        </p:txBody>
      </p:sp>
      <p:pic>
        <p:nvPicPr>
          <p:cNvPr id="264199" name="Picture 4"/>
          <p:cNvPicPr>
            <a:picLocks noChangeArrowheads="1"/>
          </p:cNvPicPr>
          <p:nvPr/>
        </p:nvPicPr>
        <p:blipFill>
          <a:blip r:embed="rId4"/>
          <a:srcRect/>
          <a:stretch>
            <a:fillRect/>
          </a:stretch>
        </p:blipFill>
        <p:spPr bwMode="auto">
          <a:xfrm>
            <a:off x="250825" y="2349500"/>
            <a:ext cx="4795838" cy="4032250"/>
          </a:xfrm>
          <a:prstGeom prst="rect">
            <a:avLst/>
          </a:prstGeom>
          <a:noFill/>
          <a:ln w="9525">
            <a:noFill/>
            <a:miter lim="800000"/>
            <a:headEnd/>
            <a:tailEnd/>
          </a:ln>
        </p:spPr>
      </p:pic>
      <p:graphicFrame>
        <p:nvGraphicFramePr>
          <p:cNvPr id="264197" name="Object 5"/>
          <p:cNvGraphicFramePr>
            <a:graphicFrameLocks/>
          </p:cNvGraphicFramePr>
          <p:nvPr/>
        </p:nvGraphicFramePr>
        <p:xfrm>
          <a:off x="2627313" y="1196975"/>
          <a:ext cx="3806825" cy="1003300"/>
        </p:xfrm>
        <a:graphic>
          <a:graphicData uri="http://schemas.openxmlformats.org/presentationml/2006/ole">
            <mc:AlternateContent xmlns:mc="http://schemas.openxmlformats.org/markup-compatibility/2006">
              <mc:Choice xmlns:v="urn:schemas-microsoft-com:vml" Requires="v">
                <p:oleObj spid="_x0000_s506885" name="Formel" r:id="rId5" imgW="1714320" imgH="419040" progId="Equation.3">
                  <p:embed/>
                </p:oleObj>
              </mc:Choice>
              <mc:Fallback>
                <p:oleObj name="Formel" r:id="rId5" imgW="1714320" imgH="419040" progId="Equation.3">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313" y="1196975"/>
                        <a:ext cx="3806825" cy="100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64200" name="Text Box 48"/>
          <p:cNvSpPr txBox="1">
            <a:spLocks noChangeArrowheads="1"/>
          </p:cNvSpPr>
          <p:nvPr/>
        </p:nvSpPr>
        <p:spPr bwMode="auto">
          <a:xfrm>
            <a:off x="5148263" y="2081213"/>
            <a:ext cx="3816350" cy="2282825"/>
          </a:xfrm>
          <a:prstGeom prst="rect">
            <a:avLst/>
          </a:prstGeom>
          <a:noFill/>
          <a:ln w="9525">
            <a:noFill/>
            <a:miter lim="800000"/>
            <a:headEnd/>
            <a:tailEnd/>
          </a:ln>
        </p:spPr>
        <p:txBody>
          <a:bodyPr>
            <a:spAutoFit/>
          </a:bodyPr>
          <a:lstStyle/>
          <a:p>
            <a:r>
              <a:rPr lang="en-US"/>
              <a:t>- If </a:t>
            </a:r>
            <a:r>
              <a:rPr lang="en-US">
                <a:solidFill>
                  <a:srgbClr val="FF0000"/>
                </a:solidFill>
              </a:rPr>
              <a:t>d</a:t>
            </a:r>
            <a:r>
              <a:rPr lang="en-US"/>
              <a:t> is </a:t>
            </a:r>
            <a:r>
              <a:rPr lang="en-US">
                <a:solidFill>
                  <a:srgbClr val="FF0000"/>
                </a:solidFill>
              </a:rPr>
              <a:t>small</a:t>
            </a:r>
            <a:r>
              <a:rPr lang="en-US"/>
              <a:t>, p(x) and p(x+d) have primarily </a:t>
            </a:r>
            <a:r>
              <a:rPr lang="en-US" u="sng">
                <a:solidFill>
                  <a:schemeClr val="accent2"/>
                </a:solidFill>
              </a:rPr>
              <a:t>the same signs</a:t>
            </a:r>
            <a:r>
              <a:rPr lang="en-US"/>
              <a:t>, p(x)</a:t>
            </a:r>
            <a:r>
              <a:rPr lang="en-US">
                <a:cs typeface="Times New Roman" pitchFamily="18" charset="0"/>
              </a:rPr>
              <a:t>·</a:t>
            </a:r>
            <a:r>
              <a:rPr lang="en-US"/>
              <a:t>p(x+d)&gt;0, only few combinations have </a:t>
            </a:r>
            <a:r>
              <a:rPr lang="en-US" u="sng">
                <a:solidFill>
                  <a:srgbClr val="FF0000"/>
                </a:solidFill>
              </a:rPr>
              <a:t>different signs</a:t>
            </a:r>
            <a:r>
              <a:rPr lang="en-US"/>
              <a:t>, therefore </a:t>
            </a:r>
            <a:r>
              <a:rPr lang="en-US">
                <a:solidFill>
                  <a:srgbClr val="FF0000"/>
                </a:solidFill>
              </a:rPr>
              <a:t>A(d)&gt;0</a:t>
            </a:r>
            <a:endParaRPr lang="ru-RU">
              <a:solidFill>
                <a:srgbClr val="FF0000"/>
              </a:solidFill>
            </a:endParaRPr>
          </a:p>
        </p:txBody>
      </p:sp>
      <p:sp>
        <p:nvSpPr>
          <p:cNvPr id="264202" name="Text Box 55"/>
          <p:cNvSpPr txBox="1">
            <a:spLocks noChangeArrowheads="1"/>
          </p:cNvSpPr>
          <p:nvPr/>
        </p:nvSpPr>
        <p:spPr bwMode="auto">
          <a:xfrm>
            <a:off x="5148263" y="4365625"/>
            <a:ext cx="3816350" cy="2292350"/>
          </a:xfrm>
          <a:prstGeom prst="rect">
            <a:avLst/>
          </a:prstGeom>
          <a:noFill/>
          <a:ln w="9525">
            <a:solidFill>
              <a:srgbClr val="FF0000"/>
            </a:solidFill>
            <a:miter lim="800000"/>
            <a:headEnd/>
            <a:tailEnd/>
          </a:ln>
        </p:spPr>
        <p:txBody>
          <a:bodyPr>
            <a:spAutoFit/>
          </a:bodyPr>
          <a:lstStyle/>
          <a:p>
            <a:r>
              <a:rPr lang="en-US"/>
              <a:t>- If </a:t>
            </a:r>
            <a:r>
              <a:rPr lang="en-US">
                <a:solidFill>
                  <a:srgbClr val="FF0000"/>
                </a:solidFill>
              </a:rPr>
              <a:t>d</a:t>
            </a:r>
            <a:r>
              <a:rPr lang="en-US"/>
              <a:t> is </a:t>
            </a:r>
            <a:r>
              <a:rPr lang="en-US">
                <a:solidFill>
                  <a:srgbClr val="FF0000"/>
                </a:solidFill>
              </a:rPr>
              <a:t>BIG</a:t>
            </a:r>
            <a:r>
              <a:rPr lang="en-US"/>
              <a:t>, p(x) and p(x+d) have primarily </a:t>
            </a:r>
            <a:r>
              <a:rPr lang="en-US" u="sng">
                <a:solidFill>
                  <a:srgbClr val="FF0000"/>
                </a:solidFill>
              </a:rPr>
              <a:t>different signs</a:t>
            </a:r>
            <a:r>
              <a:rPr lang="en-US"/>
              <a:t>, </a:t>
            </a:r>
            <a:r>
              <a:rPr lang="en-US">
                <a:solidFill>
                  <a:srgbClr val="FF0000"/>
                </a:solidFill>
              </a:rPr>
              <a:t>p(x)</a:t>
            </a:r>
            <a:r>
              <a:rPr lang="en-US">
                <a:solidFill>
                  <a:srgbClr val="FF0000"/>
                </a:solidFill>
                <a:cs typeface="Times New Roman" pitchFamily="18" charset="0"/>
              </a:rPr>
              <a:t>·</a:t>
            </a:r>
            <a:r>
              <a:rPr lang="en-US">
                <a:solidFill>
                  <a:srgbClr val="FF0000"/>
                </a:solidFill>
              </a:rPr>
              <a:t>p(x+d)&lt;0</a:t>
            </a:r>
            <a:r>
              <a:rPr lang="en-US"/>
              <a:t>, less combinations correspond to the regions with the </a:t>
            </a:r>
            <a:r>
              <a:rPr lang="en-US" u="sng">
                <a:solidFill>
                  <a:schemeClr val="accent2"/>
                </a:solidFill>
              </a:rPr>
              <a:t>same signs</a:t>
            </a:r>
            <a:r>
              <a:rPr lang="en-US"/>
              <a:t>, therefore </a:t>
            </a:r>
            <a:r>
              <a:rPr lang="en-US">
                <a:solidFill>
                  <a:srgbClr val="FF0000"/>
                </a:solidFill>
              </a:rPr>
              <a:t>A(d)&lt;0</a:t>
            </a:r>
            <a:endParaRPr lang="ru-RU">
              <a:solidFill>
                <a:srgbClr val="FF0000"/>
              </a:solidFill>
            </a:endParaRPr>
          </a:p>
        </p:txBody>
      </p:sp>
      <p:sp>
        <p:nvSpPr>
          <p:cNvPr id="264203" name="Line 56"/>
          <p:cNvSpPr>
            <a:spLocks noChangeShapeType="1"/>
          </p:cNvSpPr>
          <p:nvPr/>
        </p:nvSpPr>
        <p:spPr bwMode="auto">
          <a:xfrm flipH="1">
            <a:off x="2411413" y="29972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4" name="Line 65"/>
          <p:cNvSpPr>
            <a:spLocks noChangeShapeType="1"/>
          </p:cNvSpPr>
          <p:nvPr/>
        </p:nvSpPr>
        <p:spPr bwMode="auto">
          <a:xfrm flipH="1">
            <a:off x="2627313" y="32131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5" name="Line 66"/>
          <p:cNvSpPr>
            <a:spLocks noChangeShapeType="1"/>
          </p:cNvSpPr>
          <p:nvPr/>
        </p:nvSpPr>
        <p:spPr bwMode="auto">
          <a:xfrm flipH="1">
            <a:off x="2843213" y="34290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6" name="Line 67"/>
          <p:cNvSpPr>
            <a:spLocks noChangeShapeType="1"/>
          </p:cNvSpPr>
          <p:nvPr/>
        </p:nvSpPr>
        <p:spPr bwMode="auto">
          <a:xfrm flipH="1">
            <a:off x="3059113" y="36449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7" name="Line 68"/>
          <p:cNvSpPr>
            <a:spLocks noChangeShapeType="1"/>
          </p:cNvSpPr>
          <p:nvPr/>
        </p:nvSpPr>
        <p:spPr bwMode="auto">
          <a:xfrm flipH="1">
            <a:off x="3275013" y="38608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8" name="Line 69"/>
          <p:cNvSpPr>
            <a:spLocks noChangeShapeType="1"/>
          </p:cNvSpPr>
          <p:nvPr/>
        </p:nvSpPr>
        <p:spPr bwMode="auto">
          <a:xfrm flipH="1">
            <a:off x="3490913" y="40767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09" name="Line 70"/>
          <p:cNvSpPr>
            <a:spLocks noChangeShapeType="1"/>
          </p:cNvSpPr>
          <p:nvPr/>
        </p:nvSpPr>
        <p:spPr bwMode="auto">
          <a:xfrm flipH="1">
            <a:off x="3706813" y="4292600"/>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10" name="Line 71"/>
          <p:cNvSpPr>
            <a:spLocks noChangeShapeType="1"/>
          </p:cNvSpPr>
          <p:nvPr/>
        </p:nvSpPr>
        <p:spPr bwMode="auto">
          <a:xfrm flipH="1">
            <a:off x="3922713" y="4508500"/>
            <a:ext cx="1081087" cy="936625"/>
          </a:xfrm>
          <a:prstGeom prst="line">
            <a:avLst/>
          </a:prstGeom>
          <a:noFill/>
          <a:ln w="28575">
            <a:solidFill>
              <a:srgbClr val="000099"/>
            </a:solidFill>
            <a:round/>
            <a:headEnd type="triangle" w="med" len="med"/>
            <a:tailEnd type="triangle" w="med" len="med"/>
          </a:ln>
        </p:spPr>
        <p:txBody>
          <a:bodyPr/>
          <a:lstStyle/>
          <a:p>
            <a:endParaRPr lang="ru-RU"/>
          </a:p>
        </p:txBody>
      </p:sp>
      <p:sp>
        <p:nvSpPr>
          <p:cNvPr id="264211" name="Line 72"/>
          <p:cNvSpPr>
            <a:spLocks noChangeShapeType="1"/>
          </p:cNvSpPr>
          <p:nvPr/>
        </p:nvSpPr>
        <p:spPr bwMode="auto">
          <a:xfrm flipH="1">
            <a:off x="250825" y="4581525"/>
            <a:ext cx="1081088"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12" name="Line 73"/>
          <p:cNvSpPr>
            <a:spLocks noChangeShapeType="1"/>
          </p:cNvSpPr>
          <p:nvPr/>
        </p:nvSpPr>
        <p:spPr bwMode="auto">
          <a:xfrm flipH="1">
            <a:off x="323850" y="4868863"/>
            <a:ext cx="1081088"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13" name="Line 74"/>
          <p:cNvSpPr>
            <a:spLocks noChangeShapeType="1"/>
          </p:cNvSpPr>
          <p:nvPr/>
        </p:nvSpPr>
        <p:spPr bwMode="auto">
          <a:xfrm flipH="1">
            <a:off x="611188" y="5084763"/>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14" name="Line 75"/>
          <p:cNvSpPr>
            <a:spLocks noChangeShapeType="1"/>
          </p:cNvSpPr>
          <p:nvPr/>
        </p:nvSpPr>
        <p:spPr bwMode="auto">
          <a:xfrm flipH="1">
            <a:off x="1258888" y="5084763"/>
            <a:ext cx="1081087" cy="936625"/>
          </a:xfrm>
          <a:prstGeom prst="line">
            <a:avLst/>
          </a:prstGeom>
          <a:noFill/>
          <a:ln w="28575">
            <a:solidFill>
              <a:srgbClr val="FF0000"/>
            </a:solidFill>
            <a:round/>
            <a:headEnd type="triangle" w="med" len="med"/>
            <a:tailEnd type="triangle" w="med" len="med"/>
          </a:ln>
        </p:spPr>
        <p:txBody>
          <a:bodyPr/>
          <a:lstStyle/>
          <a:p>
            <a:endParaRPr lang="ru-RU"/>
          </a:p>
        </p:txBody>
      </p:sp>
      <p:sp>
        <p:nvSpPr>
          <p:cNvPr id="264215" name="Line 76"/>
          <p:cNvSpPr>
            <a:spLocks noChangeShapeType="1"/>
          </p:cNvSpPr>
          <p:nvPr/>
        </p:nvSpPr>
        <p:spPr bwMode="auto">
          <a:xfrm flipH="1">
            <a:off x="468313" y="3933825"/>
            <a:ext cx="1081087" cy="936625"/>
          </a:xfrm>
          <a:prstGeom prst="line">
            <a:avLst/>
          </a:prstGeom>
          <a:noFill/>
          <a:ln w="28575">
            <a:solidFill>
              <a:srgbClr val="000099"/>
            </a:solidFill>
            <a:round/>
            <a:headEnd type="triangle" w="med" len="med"/>
            <a:tailEnd type="triangle" w="med" len="med"/>
          </a:ln>
        </p:spPr>
        <p:txBody>
          <a:bodyPr/>
          <a:lstStyle/>
          <a:p>
            <a:endParaRPr lang="ru-RU"/>
          </a:p>
        </p:txBody>
      </p:sp>
      <p:sp>
        <p:nvSpPr>
          <p:cNvPr id="264216" name="Line 77"/>
          <p:cNvSpPr>
            <a:spLocks noChangeShapeType="1"/>
          </p:cNvSpPr>
          <p:nvPr/>
        </p:nvSpPr>
        <p:spPr bwMode="auto">
          <a:xfrm flipH="1">
            <a:off x="827088" y="3860800"/>
            <a:ext cx="1081087" cy="936625"/>
          </a:xfrm>
          <a:prstGeom prst="line">
            <a:avLst/>
          </a:prstGeom>
          <a:noFill/>
          <a:ln w="28575">
            <a:solidFill>
              <a:srgbClr val="000099"/>
            </a:solidFill>
            <a:round/>
            <a:headEnd type="triangle" w="med" len="med"/>
            <a:tailEnd type="triangle" w="med" len="med"/>
          </a:ln>
        </p:spPr>
        <p:txBody>
          <a:bodyPr/>
          <a:lstStyle/>
          <a:p>
            <a:endParaRPr lang="ru-RU"/>
          </a:p>
        </p:txBody>
      </p:sp>
      <p:sp>
        <p:nvSpPr>
          <p:cNvPr id="264217" name="Line 78"/>
          <p:cNvSpPr>
            <a:spLocks noChangeShapeType="1"/>
          </p:cNvSpPr>
          <p:nvPr/>
        </p:nvSpPr>
        <p:spPr bwMode="auto">
          <a:xfrm flipH="1">
            <a:off x="1619250" y="5229225"/>
            <a:ext cx="1081088" cy="936625"/>
          </a:xfrm>
          <a:prstGeom prst="line">
            <a:avLst/>
          </a:prstGeom>
          <a:noFill/>
          <a:ln w="28575">
            <a:solidFill>
              <a:srgbClr val="000099"/>
            </a:solidFill>
            <a:round/>
            <a:headEnd type="triangle" w="med" len="med"/>
            <a:tailEnd type="triangle" w="med" len="med"/>
          </a:ln>
        </p:spPr>
        <p:txBody>
          <a:bodyPr/>
          <a:lstStyle/>
          <a:p>
            <a:endParaRPr lang="ru-RU"/>
          </a:p>
        </p:txBody>
      </p:sp>
      <p:sp>
        <p:nvSpPr>
          <p:cNvPr id="264218" name="Line 79"/>
          <p:cNvSpPr>
            <a:spLocks noChangeShapeType="1"/>
          </p:cNvSpPr>
          <p:nvPr/>
        </p:nvSpPr>
        <p:spPr bwMode="auto">
          <a:xfrm flipH="1">
            <a:off x="2268538" y="5157788"/>
            <a:ext cx="1081087" cy="936625"/>
          </a:xfrm>
          <a:prstGeom prst="line">
            <a:avLst/>
          </a:prstGeom>
          <a:noFill/>
          <a:ln w="28575">
            <a:solidFill>
              <a:srgbClr val="000099"/>
            </a:solidFill>
            <a:round/>
            <a:headEnd type="triangle" w="med" len="med"/>
            <a:tailEnd type="triangle" w="med" len="med"/>
          </a:ln>
        </p:spPr>
        <p:txBody>
          <a:bodyPr/>
          <a:lstStyle/>
          <a:p>
            <a:endParaRPr lang="ru-RU"/>
          </a:p>
        </p:txBody>
      </p:sp>
      <p:sp>
        <p:nvSpPr>
          <p:cNvPr id="264219" name="Line 80"/>
          <p:cNvSpPr>
            <a:spLocks noChangeShapeType="1"/>
          </p:cNvSpPr>
          <p:nvPr/>
        </p:nvSpPr>
        <p:spPr bwMode="auto">
          <a:xfrm flipH="1">
            <a:off x="2627313" y="5373688"/>
            <a:ext cx="1081087" cy="936625"/>
          </a:xfrm>
          <a:prstGeom prst="line">
            <a:avLst/>
          </a:prstGeom>
          <a:noFill/>
          <a:ln w="28575">
            <a:solidFill>
              <a:srgbClr val="000099"/>
            </a:solidFill>
            <a:round/>
            <a:headEnd type="triangle" w="med" len="med"/>
            <a:tailEnd type="triangle" w="med" len="med"/>
          </a:ln>
        </p:spPr>
        <p:txBody>
          <a:bodyPr/>
          <a:lstStyle/>
          <a:p>
            <a:endParaRPr lang="ru-RU"/>
          </a:p>
        </p:txBody>
      </p:sp>
    </p:spTree>
    <p:extLst>
      <p:ext uri="{BB962C8B-B14F-4D97-AF65-F5344CB8AC3E}">
        <p14:creationId xmlns:p14="http://schemas.microsoft.com/office/powerpoint/2010/main" val="41291683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ChangeArrowheads="1"/>
          </p:cNvSpPr>
          <p:nvPr/>
        </p:nvSpPr>
        <p:spPr bwMode="auto">
          <a:xfrm>
            <a:off x="677863" y="596900"/>
            <a:ext cx="7788275" cy="685800"/>
          </a:xfrm>
          <a:prstGeom prst="rect">
            <a:avLst/>
          </a:prstGeom>
          <a:noFill/>
          <a:ln w="9525">
            <a:noFill/>
            <a:miter lim="800000"/>
            <a:headEnd/>
            <a:tailEnd/>
          </a:ln>
        </p:spPr>
        <p:txBody>
          <a:bodyPr lIns="92075" tIns="46038" rIns="92075" bIns="46038" anchor="b"/>
          <a:lstStyle/>
          <a:p>
            <a:r>
              <a:rPr lang="de-DE" sz="3200">
                <a:solidFill>
                  <a:srgbClr val="000099"/>
                </a:solidFill>
                <a:latin typeface="Arial" charset="0"/>
              </a:rPr>
              <a:t>Autocorrelation of Molecular Surface Properties</a:t>
            </a:r>
          </a:p>
        </p:txBody>
      </p:sp>
      <p:sp>
        <p:nvSpPr>
          <p:cNvPr id="21508" name="Rectangle 3"/>
          <p:cNvSpPr>
            <a:spLocks noChangeArrowheads="1"/>
          </p:cNvSpPr>
          <p:nvPr/>
        </p:nvSpPr>
        <p:spPr bwMode="auto">
          <a:xfrm>
            <a:off x="3021013" y="4654550"/>
            <a:ext cx="2274887" cy="831850"/>
          </a:xfrm>
          <a:prstGeom prst="rect">
            <a:avLst/>
          </a:prstGeom>
          <a:noFill/>
          <a:ln w="9525">
            <a:noFill/>
            <a:miter lim="800000"/>
            <a:headEnd/>
            <a:tailEnd/>
          </a:ln>
        </p:spPr>
        <p:txBody>
          <a:bodyPr wrap="none" lIns="92075" tIns="46038" rIns="92075" bIns="46038">
            <a:spAutoFit/>
          </a:bodyPr>
          <a:lstStyle/>
          <a:p>
            <a:pPr algn="ctr"/>
            <a:r>
              <a:rPr lang="de-DE">
                <a:latin typeface="Arial" charset="0"/>
              </a:rPr>
              <a:t>ca. 3000 points</a:t>
            </a:r>
          </a:p>
          <a:p>
            <a:pPr algn="ctr"/>
            <a:r>
              <a:rPr lang="de-DE">
                <a:latin typeface="Arial" charset="0"/>
              </a:rPr>
              <a:t>(10 points / Å</a:t>
            </a:r>
            <a:r>
              <a:rPr lang="de-DE" baseline="30000">
                <a:latin typeface="Arial" charset="0"/>
              </a:rPr>
              <a:t>2</a:t>
            </a:r>
            <a:r>
              <a:rPr lang="de-DE">
                <a:latin typeface="Arial" charset="0"/>
              </a:rPr>
              <a:t>)</a:t>
            </a:r>
          </a:p>
        </p:txBody>
      </p:sp>
      <p:pic>
        <p:nvPicPr>
          <p:cNvPr id="21509" name="Picture 4"/>
          <p:cNvPicPr>
            <a:picLocks noChangeArrowheads="1"/>
          </p:cNvPicPr>
          <p:nvPr/>
        </p:nvPicPr>
        <p:blipFill>
          <a:blip r:embed="rId4"/>
          <a:srcRect/>
          <a:stretch>
            <a:fillRect/>
          </a:stretch>
        </p:blipFill>
        <p:spPr bwMode="auto">
          <a:xfrm>
            <a:off x="3059113" y="2276475"/>
            <a:ext cx="1987550" cy="1908175"/>
          </a:xfrm>
          <a:prstGeom prst="rect">
            <a:avLst/>
          </a:prstGeom>
          <a:noFill/>
          <a:ln w="9525">
            <a:noFill/>
            <a:miter lim="800000"/>
            <a:headEnd/>
            <a:tailEnd/>
          </a:ln>
        </p:spPr>
      </p:pic>
      <p:pic>
        <p:nvPicPr>
          <p:cNvPr id="21510" name="Picture 5"/>
          <p:cNvPicPr>
            <a:picLocks noChangeArrowheads="1"/>
          </p:cNvPicPr>
          <p:nvPr/>
        </p:nvPicPr>
        <p:blipFill>
          <a:blip r:embed="rId5"/>
          <a:srcRect/>
          <a:stretch>
            <a:fillRect/>
          </a:stretch>
        </p:blipFill>
        <p:spPr bwMode="auto">
          <a:xfrm>
            <a:off x="769938" y="1397000"/>
            <a:ext cx="1911350" cy="1606550"/>
          </a:xfrm>
          <a:prstGeom prst="rect">
            <a:avLst/>
          </a:prstGeom>
          <a:noFill/>
          <a:ln w="9525">
            <a:noFill/>
            <a:miter lim="800000"/>
            <a:headEnd/>
            <a:tailEnd/>
          </a:ln>
        </p:spPr>
      </p:pic>
      <p:sp>
        <p:nvSpPr>
          <p:cNvPr id="21511" name="Line 6"/>
          <p:cNvSpPr>
            <a:spLocks noChangeShapeType="1"/>
          </p:cNvSpPr>
          <p:nvPr/>
        </p:nvSpPr>
        <p:spPr bwMode="auto">
          <a:xfrm>
            <a:off x="2147888" y="3200400"/>
            <a:ext cx="677862" cy="0"/>
          </a:xfrm>
          <a:prstGeom prst="line">
            <a:avLst/>
          </a:prstGeom>
          <a:noFill/>
          <a:ln w="50800">
            <a:solidFill>
              <a:schemeClr val="tx1"/>
            </a:solidFill>
            <a:round/>
            <a:headEnd type="none" w="sm" len="sm"/>
            <a:tailEnd type="stealth" w="med" len="lg"/>
          </a:ln>
        </p:spPr>
        <p:txBody>
          <a:bodyPr wrap="none" anchor="ctr"/>
          <a:lstStyle/>
          <a:p>
            <a:endParaRPr lang="ru-RU"/>
          </a:p>
        </p:txBody>
      </p:sp>
      <p:sp>
        <p:nvSpPr>
          <p:cNvPr id="21512" name="Line 7"/>
          <p:cNvSpPr>
            <a:spLocks noChangeShapeType="1"/>
          </p:cNvSpPr>
          <p:nvPr/>
        </p:nvSpPr>
        <p:spPr bwMode="auto">
          <a:xfrm>
            <a:off x="4924425" y="3952875"/>
            <a:ext cx="677863" cy="0"/>
          </a:xfrm>
          <a:prstGeom prst="line">
            <a:avLst/>
          </a:prstGeom>
          <a:noFill/>
          <a:ln w="50800">
            <a:solidFill>
              <a:schemeClr val="tx1"/>
            </a:solidFill>
            <a:round/>
            <a:headEnd type="none" w="sm" len="sm"/>
            <a:tailEnd type="stealth" w="med" len="lg"/>
          </a:ln>
        </p:spPr>
        <p:txBody>
          <a:bodyPr wrap="none" anchor="ctr"/>
          <a:lstStyle/>
          <a:p>
            <a:endParaRPr lang="ru-RU"/>
          </a:p>
        </p:txBody>
      </p:sp>
      <p:sp>
        <p:nvSpPr>
          <p:cNvPr id="21513" name="Rectangle 8"/>
          <p:cNvSpPr>
            <a:spLocks noChangeArrowheads="1"/>
          </p:cNvSpPr>
          <p:nvPr/>
        </p:nvSpPr>
        <p:spPr bwMode="auto">
          <a:xfrm>
            <a:off x="1039813" y="5626100"/>
            <a:ext cx="7961312" cy="369888"/>
          </a:xfrm>
          <a:prstGeom prst="rect">
            <a:avLst/>
          </a:prstGeom>
          <a:noFill/>
          <a:ln w="9525">
            <a:noFill/>
            <a:miter lim="800000"/>
            <a:headEnd/>
            <a:tailEnd/>
          </a:ln>
        </p:spPr>
        <p:txBody>
          <a:bodyPr wrap="none" lIns="92075" tIns="46038" rIns="92075" bIns="46038">
            <a:spAutoFit/>
          </a:bodyPr>
          <a:lstStyle/>
          <a:p>
            <a:r>
              <a:rPr lang="de-DE" sz="1800" dirty="0">
                <a:latin typeface="Arial" charset="0"/>
              </a:rPr>
              <a:t>M. Wagener, J. </a:t>
            </a:r>
            <a:r>
              <a:rPr lang="de-DE" sz="1800" dirty="0" err="1">
                <a:latin typeface="Arial" charset="0"/>
              </a:rPr>
              <a:t>Sadowski</a:t>
            </a:r>
            <a:r>
              <a:rPr lang="de-DE" sz="1800" dirty="0">
                <a:latin typeface="Arial" charset="0"/>
              </a:rPr>
              <a:t>, J. Gasteiger, </a:t>
            </a:r>
            <a:r>
              <a:rPr lang="de-DE" sz="1800" i="1" dirty="0">
                <a:latin typeface="Arial" charset="0"/>
              </a:rPr>
              <a:t>J. Am. Chem. </a:t>
            </a:r>
            <a:r>
              <a:rPr lang="de-DE" sz="1800" i="1" dirty="0" err="1">
                <a:latin typeface="Arial" charset="0"/>
              </a:rPr>
              <a:t>Soc</a:t>
            </a:r>
            <a:r>
              <a:rPr lang="de-DE" sz="1800" i="1" dirty="0">
                <a:latin typeface="Arial" charset="0"/>
              </a:rPr>
              <a:t>.</a:t>
            </a:r>
            <a:r>
              <a:rPr lang="de-DE" sz="1800" dirty="0">
                <a:latin typeface="Arial" charset="0"/>
              </a:rPr>
              <a:t> </a:t>
            </a:r>
            <a:r>
              <a:rPr lang="de-DE" sz="1800" b="1" dirty="0">
                <a:latin typeface="Arial" charset="0"/>
              </a:rPr>
              <a:t>1995</a:t>
            </a:r>
            <a:r>
              <a:rPr lang="de-DE" sz="1800" dirty="0">
                <a:latin typeface="Arial" charset="0"/>
              </a:rPr>
              <a:t>, </a:t>
            </a:r>
            <a:r>
              <a:rPr lang="de-DE" sz="1800" i="1" dirty="0">
                <a:latin typeface="Arial" charset="0"/>
              </a:rPr>
              <a:t>117</a:t>
            </a:r>
            <a:r>
              <a:rPr lang="de-DE" sz="1800" dirty="0">
                <a:latin typeface="Arial" charset="0"/>
              </a:rPr>
              <a:t>, 7769.</a:t>
            </a:r>
          </a:p>
        </p:txBody>
      </p:sp>
      <p:grpSp>
        <p:nvGrpSpPr>
          <p:cNvPr id="21514" name="Group 9"/>
          <p:cNvGrpSpPr>
            <a:grpSpLocks/>
          </p:cNvGrpSpPr>
          <p:nvPr/>
        </p:nvGrpSpPr>
        <p:grpSpPr bwMode="auto">
          <a:xfrm>
            <a:off x="5783263" y="1736725"/>
            <a:ext cx="2908300" cy="3714750"/>
            <a:chOff x="4098" y="1094"/>
            <a:chExt cx="2061" cy="2340"/>
          </a:xfrm>
        </p:grpSpPr>
        <p:sp>
          <p:nvSpPr>
            <p:cNvPr id="21515" name="Rectangle 10"/>
            <p:cNvSpPr>
              <a:spLocks noChangeArrowheads="1"/>
            </p:cNvSpPr>
            <p:nvPr/>
          </p:nvSpPr>
          <p:spPr bwMode="auto">
            <a:xfrm>
              <a:off x="4279" y="1094"/>
              <a:ext cx="1880" cy="524"/>
            </a:xfrm>
            <a:prstGeom prst="rect">
              <a:avLst/>
            </a:prstGeom>
            <a:noFill/>
            <a:ln w="9525">
              <a:noFill/>
              <a:miter lim="800000"/>
              <a:headEnd/>
              <a:tailEnd/>
            </a:ln>
          </p:spPr>
          <p:txBody>
            <a:bodyPr wrap="none" lIns="92075" tIns="46038" rIns="92075" bIns="46038">
              <a:spAutoFit/>
            </a:bodyPr>
            <a:lstStyle/>
            <a:p>
              <a:pPr algn="ctr"/>
              <a:r>
                <a:rPr lang="de-DE">
                  <a:latin typeface="Arial" charset="0"/>
                </a:rPr>
                <a:t>12 autocorrelation</a:t>
              </a:r>
            </a:p>
            <a:p>
              <a:pPr algn="ctr"/>
              <a:r>
                <a:rPr lang="de-DE">
                  <a:latin typeface="Arial" charset="0"/>
                </a:rPr>
                <a:t>coefficients</a:t>
              </a:r>
            </a:p>
          </p:txBody>
        </p:sp>
        <p:sp>
          <p:nvSpPr>
            <p:cNvPr id="21516" name="Rectangle 11"/>
            <p:cNvSpPr>
              <a:spLocks noChangeArrowheads="1"/>
            </p:cNvSpPr>
            <p:nvPr/>
          </p:nvSpPr>
          <p:spPr bwMode="auto">
            <a:xfrm>
              <a:off x="4906" y="3201"/>
              <a:ext cx="454" cy="233"/>
            </a:xfrm>
            <a:prstGeom prst="rect">
              <a:avLst/>
            </a:prstGeom>
            <a:noFill/>
            <a:ln w="9525">
              <a:noFill/>
              <a:miter lim="800000"/>
              <a:headEnd/>
              <a:tailEnd/>
            </a:ln>
          </p:spPr>
          <p:txBody>
            <a:bodyPr wrap="none" lIns="92075" tIns="46038" rIns="92075" bIns="46038">
              <a:spAutoFit/>
            </a:bodyPr>
            <a:lstStyle/>
            <a:p>
              <a:r>
                <a:rPr lang="de-DE" sz="1800" i="1"/>
                <a:t>d</a:t>
              </a:r>
              <a:r>
                <a:rPr lang="de-DE" sz="1800"/>
                <a:t> </a:t>
              </a:r>
              <a:r>
                <a:rPr lang="de-DE" sz="1800">
                  <a:latin typeface="Arial" charset="0"/>
                </a:rPr>
                <a:t>[Å]</a:t>
              </a:r>
            </a:p>
          </p:txBody>
        </p:sp>
        <p:graphicFrame>
          <p:nvGraphicFramePr>
            <p:cNvPr id="21506" name="Object 2"/>
            <p:cNvGraphicFramePr>
              <a:graphicFrameLocks/>
            </p:cNvGraphicFramePr>
            <p:nvPr/>
          </p:nvGraphicFramePr>
          <p:xfrm>
            <a:off x="4098" y="1866"/>
            <a:ext cx="2029" cy="1261"/>
          </p:xfrm>
          <a:graphic>
            <a:graphicData uri="http://schemas.openxmlformats.org/presentationml/2006/ole">
              <mc:AlternateContent xmlns:mc="http://schemas.openxmlformats.org/markup-compatibility/2006">
                <mc:Choice xmlns:v="urn:schemas-microsoft-com:vml" Requires="v">
                  <p:oleObj spid="_x0000_s507908" name="Diagramm" r:id="rId6" imgW="8961120" imgH="5227248" progId="Excel.Chart.8">
                    <p:embed followColorScheme="full"/>
                  </p:oleObj>
                </mc:Choice>
                <mc:Fallback>
                  <p:oleObj name="Diagramm" r:id="rId6" imgW="8961120" imgH="5227248" progId="Excel.Chart.8">
                    <p:embed followColorScheme="full"/>
                    <p:pic>
                      <p:nvPicPr>
                        <p:cNvPr id="0" name=""/>
                        <p:cNvPicPr>
                          <a:picLocks noChangeArrowheads="1"/>
                        </p:cNvPicPr>
                        <p:nvPr/>
                      </p:nvPicPr>
                      <p:blipFill>
                        <a:blip r:embed="rId7"/>
                        <a:srcRect/>
                        <a:stretch>
                          <a:fillRect/>
                        </a:stretch>
                      </p:blipFill>
                      <p:spPr bwMode="auto">
                        <a:xfrm>
                          <a:off x="4098" y="1866"/>
                          <a:ext cx="2029" cy="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25817614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7" name="Rectangle 3074"/>
          <p:cNvSpPr>
            <a:spLocks noGrp="1" noChangeArrowheads="1"/>
          </p:cNvSpPr>
          <p:nvPr>
            <p:ph type="title"/>
          </p:nvPr>
        </p:nvSpPr>
        <p:spPr>
          <a:xfrm>
            <a:off x="323850" y="412750"/>
            <a:ext cx="8177213" cy="1143000"/>
          </a:xfrm>
        </p:spPr>
        <p:txBody>
          <a:bodyPr/>
          <a:lstStyle/>
          <a:p>
            <a:r>
              <a:rPr lang="en-US" sz="3200" b="1" smtClean="0">
                <a:solidFill>
                  <a:srgbClr val="000099"/>
                </a:solidFill>
              </a:rPr>
              <a:t>Structure Representation by Autocorrelation</a:t>
            </a:r>
          </a:p>
        </p:txBody>
      </p:sp>
      <p:sp>
        <p:nvSpPr>
          <p:cNvPr id="382978" name="Rectangle 3075"/>
          <p:cNvSpPr>
            <a:spLocks noGrp="1" noChangeArrowheads="1"/>
          </p:cNvSpPr>
          <p:nvPr>
            <p:ph type="body" idx="1"/>
          </p:nvPr>
        </p:nvSpPr>
        <p:spPr>
          <a:xfrm>
            <a:off x="642938" y="1600200"/>
            <a:ext cx="8026400" cy="4114800"/>
          </a:xfrm>
        </p:spPr>
        <p:txBody>
          <a:bodyPr/>
          <a:lstStyle/>
          <a:p>
            <a:r>
              <a:rPr lang="en-US" smtClean="0"/>
              <a:t> </a:t>
            </a:r>
            <a:r>
              <a:rPr lang="en-US" sz="2400" smtClean="0"/>
              <a:t>applicable to constitution, 3D structure, and molecular surfaces</a:t>
            </a:r>
          </a:p>
          <a:p>
            <a:pPr>
              <a:lnSpc>
                <a:spcPct val="130000"/>
              </a:lnSpc>
            </a:pPr>
            <a:r>
              <a:rPr lang="en-US" sz="2400" smtClean="0"/>
              <a:t> no alignment necessary</a:t>
            </a:r>
          </a:p>
          <a:p>
            <a:pPr>
              <a:lnSpc>
                <a:spcPct val="130000"/>
              </a:lnSpc>
            </a:pPr>
            <a:r>
              <a:rPr lang="en-US" sz="2400" smtClean="0"/>
              <a:t> code independent of the size of a molecule</a:t>
            </a:r>
          </a:p>
          <a:p>
            <a:pPr>
              <a:lnSpc>
                <a:spcPct val="130000"/>
              </a:lnSpc>
            </a:pPr>
            <a:r>
              <a:rPr lang="en-US" sz="2400" smtClean="0"/>
              <a:t> scalable resolution (dependent on sampling range)</a:t>
            </a:r>
          </a:p>
          <a:p>
            <a:pPr>
              <a:lnSpc>
                <a:spcPct val="130000"/>
              </a:lnSpc>
            </a:pPr>
            <a:r>
              <a:rPr lang="en-US" sz="2400" smtClean="0"/>
              <a:t> good for quantitative modeling of biological activity</a:t>
            </a:r>
          </a:p>
          <a:p>
            <a:pPr>
              <a:lnSpc>
                <a:spcPct val="130000"/>
              </a:lnSpc>
            </a:pPr>
            <a:r>
              <a:rPr lang="en-US" sz="2400" smtClean="0"/>
              <a:t> different physicochemical properties</a:t>
            </a:r>
          </a:p>
          <a:p>
            <a:r>
              <a:rPr lang="en-US" sz="2400" smtClean="0"/>
              <a:t> different conformations of a molecule have a different </a:t>
            </a:r>
          </a:p>
          <a:p>
            <a:pPr>
              <a:buFontTx/>
              <a:buNone/>
            </a:pPr>
            <a:r>
              <a:rPr lang="en-US" sz="2400" smtClean="0"/>
              <a:t>3D autocorrelation vector</a:t>
            </a:r>
          </a:p>
          <a:p>
            <a:pPr>
              <a:lnSpc>
                <a:spcPct val="130000"/>
              </a:lnSpc>
            </a:pPr>
            <a:endParaRPr lang="en-US" sz="2400" smtClean="0"/>
          </a:p>
        </p:txBody>
      </p:sp>
    </p:spTree>
    <p:extLst>
      <p:ext uri="{BB962C8B-B14F-4D97-AF65-F5344CB8AC3E}">
        <p14:creationId xmlns:p14="http://schemas.microsoft.com/office/powerpoint/2010/main" val="15315110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0818" name="Rectangle 3074"/>
          <p:cNvSpPr>
            <a:spLocks noGrp="1" noChangeArrowheads="1"/>
          </p:cNvSpPr>
          <p:nvPr>
            <p:ph type="title"/>
          </p:nvPr>
        </p:nvSpPr>
        <p:spPr>
          <a:xfrm>
            <a:off x="643467" y="412750"/>
            <a:ext cx="7857067" cy="1143000"/>
          </a:xfrm>
        </p:spPr>
        <p:txBody>
          <a:bodyPr/>
          <a:lstStyle/>
          <a:p>
            <a:r>
              <a:rPr lang="en-US">
                <a:solidFill>
                  <a:srgbClr val="000099"/>
                </a:solidFill>
              </a:rPr>
              <a:t>Structure Representation by Autocorrelation</a:t>
            </a:r>
          </a:p>
        </p:txBody>
      </p:sp>
      <p:sp>
        <p:nvSpPr>
          <p:cNvPr id="1570819" name="Rectangle 3075"/>
          <p:cNvSpPr>
            <a:spLocks noGrp="1" noChangeArrowheads="1"/>
          </p:cNvSpPr>
          <p:nvPr>
            <p:ph type="body" idx="1"/>
          </p:nvPr>
        </p:nvSpPr>
        <p:spPr>
          <a:xfrm>
            <a:off x="643467" y="1600200"/>
            <a:ext cx="8026400" cy="4114800"/>
          </a:xfrm>
        </p:spPr>
        <p:txBody>
          <a:bodyPr/>
          <a:lstStyle/>
          <a:p>
            <a:pPr>
              <a:buFontTx/>
              <a:buChar char="•"/>
            </a:pPr>
            <a:r>
              <a:rPr lang="en-US"/>
              <a:t> </a:t>
            </a:r>
            <a:r>
              <a:rPr lang="en-US" sz="2400"/>
              <a:t>applicable to constitution, 3D structure, and molecular</a:t>
            </a:r>
          </a:p>
          <a:p>
            <a:pPr>
              <a:lnSpc>
                <a:spcPct val="130000"/>
              </a:lnSpc>
            </a:pPr>
            <a:r>
              <a:rPr lang="en-US" sz="2400"/>
              <a:t>   surfaces</a:t>
            </a:r>
          </a:p>
          <a:p>
            <a:pPr>
              <a:lnSpc>
                <a:spcPct val="130000"/>
              </a:lnSpc>
              <a:buFontTx/>
              <a:buChar char="•"/>
            </a:pPr>
            <a:r>
              <a:rPr lang="en-US" sz="2400"/>
              <a:t> no alignment necessary</a:t>
            </a:r>
          </a:p>
          <a:p>
            <a:pPr>
              <a:lnSpc>
                <a:spcPct val="130000"/>
              </a:lnSpc>
              <a:buFontTx/>
              <a:buChar char="•"/>
            </a:pPr>
            <a:r>
              <a:rPr lang="en-US" sz="2400"/>
              <a:t> code independent of the size of a molecule</a:t>
            </a:r>
          </a:p>
          <a:p>
            <a:pPr>
              <a:lnSpc>
                <a:spcPct val="130000"/>
              </a:lnSpc>
              <a:buFontTx/>
              <a:buChar char="•"/>
            </a:pPr>
            <a:r>
              <a:rPr lang="en-US" sz="2400"/>
              <a:t> scalable resolution (dependent on sampling range)</a:t>
            </a:r>
          </a:p>
          <a:p>
            <a:pPr>
              <a:lnSpc>
                <a:spcPct val="130000"/>
              </a:lnSpc>
              <a:buFontTx/>
              <a:buChar char="•"/>
            </a:pPr>
            <a:r>
              <a:rPr lang="en-US" sz="2400"/>
              <a:t> good for quantitative modeling of biological activity</a:t>
            </a:r>
          </a:p>
          <a:p>
            <a:pPr>
              <a:lnSpc>
                <a:spcPct val="130000"/>
              </a:lnSpc>
              <a:buFontTx/>
              <a:buChar char="•"/>
            </a:pPr>
            <a:r>
              <a:rPr lang="en-US" sz="2400"/>
              <a:t> different physicochemical properties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1000100" y="2214554"/>
            <a:ext cx="67056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4000" b="1" i="0" u="none" strike="noStrike" kern="0" cap="none" spc="0" normalizeH="0" baseline="0" noProof="0" dirty="0" err="1" smtClean="0">
                <a:ln>
                  <a:noFill/>
                </a:ln>
                <a:solidFill>
                  <a:srgbClr val="990000"/>
                </a:solidFill>
                <a:effectLst/>
                <a:uLnTx/>
                <a:uFillTx/>
                <a:latin typeface="+mj-lt"/>
                <a:ea typeface="굴림" pitchFamily="34" charset="-127"/>
                <a:cs typeface="+mj-cs"/>
              </a:rPr>
              <a:t>Lipophilic</a:t>
            </a:r>
            <a:r>
              <a:rPr kumimoji="0" lang="en-US" altLang="ko-KR" sz="4000" b="1" i="0" u="none" strike="noStrike" kern="0" cap="none" spc="0" normalizeH="0" baseline="0" noProof="0" dirty="0" smtClean="0">
                <a:ln>
                  <a:noFill/>
                </a:ln>
                <a:solidFill>
                  <a:srgbClr val="990000"/>
                </a:solidFill>
                <a:effectLst/>
                <a:uLnTx/>
                <a:uFillTx/>
                <a:latin typeface="+mj-lt"/>
                <a:ea typeface="굴림" pitchFamily="34" charset="-127"/>
                <a:cs typeface="+mj-cs"/>
              </a:rPr>
              <a:t> Descriptors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ko-KR" sz="4000" kern="0" dirty="0">
                <a:solidFill>
                  <a:srgbClr val="990000"/>
                </a:solidFill>
                <a:latin typeface="+mj-lt"/>
                <a:ea typeface="굴림" pitchFamily="34" charset="-127"/>
                <a:cs typeface="+mj-cs"/>
              </a:rPr>
              <a:t>(</a:t>
            </a:r>
            <a:r>
              <a:rPr kumimoji="0" lang="en-US" altLang="ko-KR" sz="4000" i="0" u="none" strike="noStrike" kern="0" cap="none" spc="0" normalizeH="0" baseline="0" noProof="0" dirty="0" smtClean="0">
                <a:ln>
                  <a:noFill/>
                </a:ln>
                <a:solidFill>
                  <a:srgbClr val="990000"/>
                </a:solidFill>
                <a:effectLst/>
                <a:uLnTx/>
                <a:uFillTx/>
                <a:latin typeface="+mj-lt"/>
                <a:ea typeface="굴림" pitchFamily="34" charset="-127"/>
                <a:cs typeface="+mj-cs"/>
              </a:rPr>
              <a:t>2D and 3D) </a:t>
            </a:r>
            <a:endParaRPr kumimoji="0" lang="fr-FR" sz="4000" i="0" u="none" strike="noStrike" kern="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descr="Newsprint"/>
          <p:cNvSpPr txBox="1">
            <a:spLocks noChangeArrowheads="1"/>
          </p:cNvSpPr>
          <p:nvPr/>
        </p:nvSpPr>
        <p:spPr bwMode="auto">
          <a:xfrm>
            <a:off x="1143000" y="1981200"/>
            <a:ext cx="6858000" cy="2397125"/>
          </a:xfrm>
          <a:prstGeom prst="rect">
            <a:avLst/>
          </a:prstGeom>
          <a:blipFill dpi="0" rotWithShape="0">
            <a:blip r:embed="rId3" cstate="print"/>
            <a:srcRect/>
            <a:tile tx="0" ty="0" sx="100000" sy="100000" flip="none" algn="tl"/>
          </a:blipFill>
          <a:ln w="19050">
            <a:solidFill>
              <a:schemeClr val="hlink"/>
            </a:solidFill>
            <a:miter lim="800000"/>
            <a:headEnd/>
            <a:tailEnd/>
          </a:ln>
          <a:effectLst/>
        </p:spPr>
        <p:txBody>
          <a:bodyPr>
            <a:spAutoFit/>
          </a:bodyPr>
          <a:lstStyle/>
          <a:p>
            <a:pPr>
              <a:lnSpc>
                <a:spcPct val="150000"/>
              </a:lnSpc>
            </a:pPr>
            <a:r>
              <a:rPr lang="en-AU" sz="2000" b="1" dirty="0">
                <a:solidFill>
                  <a:srgbClr val="CC0000"/>
                </a:solidFill>
                <a:latin typeface="Arial" pitchFamily="34" charset="0"/>
              </a:rPr>
              <a:t>The </a:t>
            </a:r>
            <a:r>
              <a:rPr lang="en-AU" sz="2000" b="1" dirty="0">
                <a:solidFill>
                  <a:srgbClr val="006699"/>
                </a:solidFill>
                <a:latin typeface="Arial" pitchFamily="34" charset="0"/>
              </a:rPr>
              <a:t>molecular descriptor</a:t>
            </a:r>
            <a:r>
              <a:rPr lang="en-AU" sz="2000" b="1" dirty="0">
                <a:solidFill>
                  <a:srgbClr val="CC0000"/>
                </a:solidFill>
                <a:latin typeface="Arial" pitchFamily="34" charset="0"/>
              </a:rPr>
              <a:t> is the final result of a logic and mathematical procedure which transforms chemical information encoded within a symbolic representation of a molecule into a </a:t>
            </a:r>
            <a:r>
              <a:rPr lang="en-AU" sz="2000" b="1" u="sng" dirty="0">
                <a:solidFill>
                  <a:srgbClr val="CC0000"/>
                </a:solidFill>
                <a:latin typeface="Arial" pitchFamily="34" charset="0"/>
              </a:rPr>
              <a:t>useful number</a:t>
            </a:r>
            <a:r>
              <a:rPr lang="en-AU" sz="2000" b="1" dirty="0">
                <a:solidFill>
                  <a:srgbClr val="CC0000"/>
                </a:solidFill>
                <a:latin typeface="Arial" pitchFamily="34" charset="0"/>
              </a:rPr>
              <a:t> or the result of some standardized experiment.</a:t>
            </a:r>
            <a:endParaRPr lang="en-GB" sz="2000" dirty="0"/>
          </a:p>
        </p:txBody>
      </p:sp>
      <p:sp>
        <p:nvSpPr>
          <p:cNvPr id="16387" name="Line 3"/>
          <p:cNvSpPr>
            <a:spLocks noChangeShapeType="1"/>
          </p:cNvSpPr>
          <p:nvPr/>
        </p:nvSpPr>
        <p:spPr bwMode="auto">
          <a:xfrm>
            <a:off x="0" y="6543675"/>
            <a:ext cx="9144000" cy="0"/>
          </a:xfrm>
          <a:prstGeom prst="line">
            <a:avLst/>
          </a:prstGeom>
          <a:noFill/>
          <a:ln w="9525">
            <a:solidFill>
              <a:schemeClr val="folHlink"/>
            </a:solidFill>
            <a:round/>
            <a:headEnd/>
            <a:tailEnd/>
          </a:ln>
          <a:effectLst/>
        </p:spPr>
        <p:txBody>
          <a:bodyPr wrap="none" anchor="ctr"/>
          <a:lstStyle/>
          <a:p>
            <a:endParaRPr lang="en-US"/>
          </a:p>
        </p:txBody>
      </p:sp>
      <p:sp>
        <p:nvSpPr>
          <p:cNvPr id="16389" name="Text Box 5"/>
          <p:cNvSpPr txBox="1">
            <a:spLocks noChangeArrowheads="1"/>
          </p:cNvSpPr>
          <p:nvPr/>
        </p:nvSpPr>
        <p:spPr bwMode="auto">
          <a:xfrm>
            <a:off x="1785918" y="928670"/>
            <a:ext cx="5943600" cy="594202"/>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lnSpc>
                <a:spcPct val="130000"/>
              </a:lnSpc>
            </a:pPr>
            <a:r>
              <a:rPr lang="en-GB" sz="2800" b="1" dirty="0">
                <a:solidFill>
                  <a:srgbClr val="002060"/>
                </a:solidFill>
                <a:latin typeface="Arial" pitchFamily="34" charset="0"/>
              </a:rPr>
              <a:t>Definition of molecular descriptor</a:t>
            </a:r>
          </a:p>
        </p:txBody>
      </p:sp>
      <p:sp>
        <p:nvSpPr>
          <p:cNvPr id="6" name="Rectangle 5"/>
          <p:cNvSpPr/>
          <p:nvPr/>
        </p:nvSpPr>
        <p:spPr>
          <a:xfrm>
            <a:off x="1928794" y="4857760"/>
            <a:ext cx="5143536" cy="369332"/>
          </a:xfrm>
          <a:prstGeom prst="rect">
            <a:avLst/>
          </a:prstGeom>
        </p:spPr>
        <p:txBody>
          <a:bodyPr wrap="square">
            <a:spAutoFit/>
          </a:bodyPr>
          <a:lstStyle/>
          <a:p>
            <a:r>
              <a:rPr lang="en-US" sz="1800" b="1" dirty="0" smtClean="0">
                <a:solidFill>
                  <a:srgbClr val="000099"/>
                </a:solidFill>
                <a:latin typeface="Comic Sans MS" pitchFamily="66" charset="0"/>
              </a:rPr>
              <a:t>Roberto </a:t>
            </a:r>
            <a:r>
              <a:rPr lang="en-US" sz="1800" b="1" dirty="0" err="1" smtClean="0">
                <a:solidFill>
                  <a:srgbClr val="000099"/>
                </a:solidFill>
                <a:latin typeface="Comic Sans MS" pitchFamily="66" charset="0"/>
              </a:rPr>
              <a:t>Todeschini</a:t>
            </a:r>
            <a:r>
              <a:rPr lang="en-US" sz="1800" b="1" dirty="0" smtClean="0">
                <a:solidFill>
                  <a:srgbClr val="000099"/>
                </a:solidFill>
                <a:latin typeface="Comic Sans MS" pitchFamily="66" charset="0"/>
              </a:rPr>
              <a:t> and </a:t>
            </a:r>
            <a:r>
              <a:rPr lang="en-US" sz="1800" b="1" dirty="0" err="1" smtClean="0">
                <a:solidFill>
                  <a:srgbClr val="000099"/>
                </a:solidFill>
                <a:latin typeface="Comic Sans MS" pitchFamily="66" charset="0"/>
              </a:rPr>
              <a:t>Viviana</a:t>
            </a:r>
            <a:r>
              <a:rPr lang="en-US" sz="1800" b="1" dirty="0" smtClean="0">
                <a:solidFill>
                  <a:srgbClr val="000099"/>
                </a:solidFill>
                <a:latin typeface="Comic Sans MS" pitchFamily="66" charset="0"/>
              </a:rPr>
              <a:t> </a:t>
            </a:r>
            <a:r>
              <a:rPr lang="en-US" sz="1800" b="1" dirty="0" err="1" smtClean="0">
                <a:solidFill>
                  <a:srgbClr val="000099"/>
                </a:solidFill>
                <a:latin typeface="Comic Sans MS" pitchFamily="66" charset="0"/>
              </a:rPr>
              <a:t>Consonni</a:t>
            </a:r>
            <a:endParaRPr lang="en-US" sz="1800" b="1" dirty="0">
              <a:solidFill>
                <a:srgbClr val="000099"/>
              </a:solidFill>
              <a:latin typeface="Comic Sans MS" pitchFamily="66"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5"/>
          <p:cNvSpPr>
            <a:spLocks noChangeArrowheads="1"/>
          </p:cNvSpPr>
          <p:nvPr/>
        </p:nvSpPr>
        <p:spPr bwMode="auto">
          <a:xfrm>
            <a:off x="3105150" y="3243263"/>
            <a:ext cx="9144000" cy="0"/>
          </a:xfrm>
          <a:prstGeom prst="rect">
            <a:avLst/>
          </a:prstGeom>
          <a:noFill/>
          <a:ln w="25400">
            <a:noFill/>
            <a:miter lim="800000"/>
            <a:headEnd/>
            <a:tailEnd/>
          </a:ln>
        </p:spPr>
        <p:txBody>
          <a:bodyPr lIns="90000" tIns="46800" rIns="90000" bIns="46800">
            <a:spAutoFit/>
          </a:bodyPr>
          <a:lstStyle/>
          <a:p>
            <a:endParaRPr lang="fr-FR"/>
          </a:p>
        </p:txBody>
      </p:sp>
      <p:pic>
        <p:nvPicPr>
          <p:cNvPr id="122882" name="Picture 4" descr="hydrophobic parameters"/>
          <p:cNvPicPr>
            <a:picLocks noChangeAspect="1" noChangeArrowheads="1"/>
          </p:cNvPicPr>
          <p:nvPr/>
        </p:nvPicPr>
        <p:blipFill>
          <a:blip r:embed="rId3" r:link="rId4"/>
          <a:srcRect/>
          <a:stretch>
            <a:fillRect/>
          </a:stretch>
        </p:blipFill>
        <p:spPr bwMode="auto">
          <a:xfrm>
            <a:off x="285750" y="214313"/>
            <a:ext cx="3429000" cy="434975"/>
          </a:xfrm>
          <a:prstGeom prst="rect">
            <a:avLst/>
          </a:prstGeom>
          <a:noFill/>
          <a:ln w="9525">
            <a:noFill/>
            <a:miter lim="800000"/>
            <a:headEnd/>
            <a:tailEnd/>
          </a:ln>
        </p:spPr>
      </p:pic>
      <p:sp>
        <p:nvSpPr>
          <p:cNvPr id="122883" name="Rectangle 7"/>
          <p:cNvSpPr>
            <a:spLocks noChangeArrowheads="1"/>
          </p:cNvSpPr>
          <p:nvPr/>
        </p:nvSpPr>
        <p:spPr bwMode="auto">
          <a:xfrm>
            <a:off x="4062413" y="3224213"/>
            <a:ext cx="9144000" cy="0"/>
          </a:xfrm>
          <a:prstGeom prst="rect">
            <a:avLst/>
          </a:prstGeom>
          <a:noFill/>
          <a:ln w="25400">
            <a:noFill/>
            <a:miter lim="800000"/>
            <a:headEnd/>
            <a:tailEnd/>
          </a:ln>
        </p:spPr>
        <p:txBody>
          <a:bodyPr lIns="90000" tIns="46800" rIns="90000" bIns="46800">
            <a:spAutoFit/>
          </a:bodyPr>
          <a:lstStyle/>
          <a:p>
            <a:endParaRPr lang="fr-FR"/>
          </a:p>
        </p:txBody>
      </p:sp>
      <p:pic>
        <p:nvPicPr>
          <p:cNvPr id="122884" name="Picture 6" descr="partition coefficient equation"/>
          <p:cNvPicPr>
            <a:picLocks noChangeAspect="1" noChangeArrowheads="1"/>
          </p:cNvPicPr>
          <p:nvPr/>
        </p:nvPicPr>
        <p:blipFill>
          <a:blip r:embed="rId5" r:link="rId6"/>
          <a:srcRect/>
          <a:stretch>
            <a:fillRect/>
          </a:stretch>
        </p:blipFill>
        <p:spPr bwMode="auto">
          <a:xfrm>
            <a:off x="762000" y="2132013"/>
            <a:ext cx="2162175" cy="868362"/>
          </a:xfrm>
          <a:prstGeom prst="rect">
            <a:avLst/>
          </a:prstGeom>
          <a:noFill/>
          <a:ln w="9525">
            <a:noFill/>
            <a:miter lim="800000"/>
            <a:headEnd/>
            <a:tailEnd/>
          </a:ln>
        </p:spPr>
      </p:pic>
      <p:pic>
        <p:nvPicPr>
          <p:cNvPr id="122885" name="Picture 8" descr="log P"/>
          <p:cNvPicPr>
            <a:picLocks noChangeAspect="1" noChangeArrowheads="1"/>
          </p:cNvPicPr>
          <p:nvPr/>
        </p:nvPicPr>
        <p:blipFill>
          <a:blip r:embed="rId7" r:link="rId8"/>
          <a:srcRect/>
          <a:stretch>
            <a:fillRect/>
          </a:stretch>
        </p:blipFill>
        <p:spPr bwMode="auto">
          <a:xfrm>
            <a:off x="4800600" y="2360613"/>
            <a:ext cx="4038600" cy="371475"/>
          </a:xfrm>
          <a:prstGeom prst="rect">
            <a:avLst/>
          </a:prstGeom>
          <a:noFill/>
          <a:ln w="9525">
            <a:noFill/>
            <a:miter lim="800000"/>
            <a:headEnd/>
            <a:tailEnd/>
          </a:ln>
        </p:spPr>
      </p:pic>
      <p:sp>
        <p:nvSpPr>
          <p:cNvPr id="122886" name="AutoShape 10"/>
          <p:cNvSpPr>
            <a:spLocks noChangeArrowheads="1"/>
          </p:cNvSpPr>
          <p:nvPr/>
        </p:nvSpPr>
        <p:spPr bwMode="auto">
          <a:xfrm>
            <a:off x="3124200" y="2436813"/>
            <a:ext cx="1447800" cy="152400"/>
          </a:xfrm>
          <a:prstGeom prst="rightArrow">
            <a:avLst>
              <a:gd name="adj1" fmla="val 50000"/>
              <a:gd name="adj2" fmla="val 237500"/>
            </a:avLst>
          </a:prstGeom>
          <a:solidFill>
            <a:schemeClr val="accent2"/>
          </a:solidFill>
          <a:ln w="25400">
            <a:solidFill>
              <a:srgbClr val="7C7CDE"/>
            </a:solidFill>
            <a:miter lim="800000"/>
            <a:headEnd/>
            <a:tailEnd/>
          </a:ln>
        </p:spPr>
        <p:txBody>
          <a:bodyPr wrap="none" lIns="90000" tIns="46800" rIns="90000" bIns="46800" anchor="ctr">
            <a:spAutoFit/>
          </a:bodyPr>
          <a:lstStyle/>
          <a:p>
            <a:endParaRPr lang="fr-FR"/>
          </a:p>
        </p:txBody>
      </p:sp>
      <p:sp>
        <p:nvSpPr>
          <p:cNvPr id="122887" name="Rectangle 12"/>
          <p:cNvSpPr>
            <a:spLocks noChangeArrowheads="1"/>
          </p:cNvSpPr>
          <p:nvPr/>
        </p:nvSpPr>
        <p:spPr bwMode="auto">
          <a:xfrm>
            <a:off x="3652838" y="3067050"/>
            <a:ext cx="9144000" cy="0"/>
          </a:xfrm>
          <a:prstGeom prst="rect">
            <a:avLst/>
          </a:prstGeom>
          <a:noFill/>
          <a:ln w="25400">
            <a:noFill/>
            <a:miter lim="800000"/>
            <a:headEnd/>
            <a:tailEnd/>
          </a:ln>
        </p:spPr>
        <p:txBody>
          <a:bodyPr lIns="90000" tIns="46800" rIns="90000" bIns="46800">
            <a:spAutoFit/>
          </a:bodyPr>
          <a:lstStyle/>
          <a:p>
            <a:endParaRPr lang="fr-FR"/>
          </a:p>
        </p:txBody>
      </p:sp>
      <p:sp>
        <p:nvSpPr>
          <p:cNvPr id="122888" name="ZoneTexte 11"/>
          <p:cNvSpPr txBox="1">
            <a:spLocks noChangeArrowheads="1"/>
          </p:cNvSpPr>
          <p:nvPr/>
        </p:nvSpPr>
        <p:spPr bwMode="auto">
          <a:xfrm>
            <a:off x="1357313" y="3786188"/>
            <a:ext cx="4324350" cy="461962"/>
          </a:xfrm>
          <a:prstGeom prst="rect">
            <a:avLst/>
          </a:prstGeom>
          <a:noFill/>
          <a:ln w="9525">
            <a:noFill/>
            <a:miter lim="800000"/>
            <a:headEnd/>
            <a:tailEnd/>
          </a:ln>
        </p:spPr>
        <p:txBody>
          <a:bodyPr wrap="none">
            <a:spAutoFit/>
          </a:bodyPr>
          <a:lstStyle/>
          <a:p>
            <a:r>
              <a:rPr lang="en-US"/>
              <a:t>Usually, </a:t>
            </a:r>
            <a:r>
              <a:rPr lang="en-US" b="1"/>
              <a:t>logP</a:t>
            </a:r>
            <a:r>
              <a:rPr lang="en-US"/>
              <a:t> instead of </a:t>
            </a:r>
            <a:r>
              <a:rPr lang="en-US" b="1"/>
              <a:t>P</a:t>
            </a:r>
            <a:r>
              <a:rPr lang="en-US"/>
              <a:t> is used</a:t>
            </a:r>
          </a:p>
        </p:txBody>
      </p:sp>
      <p:sp>
        <p:nvSpPr>
          <p:cNvPr id="122889" name="ZoneTexte 12"/>
          <p:cNvSpPr txBox="1">
            <a:spLocks noChangeArrowheads="1"/>
          </p:cNvSpPr>
          <p:nvPr/>
        </p:nvSpPr>
        <p:spPr bwMode="auto">
          <a:xfrm>
            <a:off x="642938" y="4572000"/>
            <a:ext cx="7839075" cy="830263"/>
          </a:xfrm>
          <a:prstGeom prst="rect">
            <a:avLst/>
          </a:prstGeom>
          <a:noFill/>
          <a:ln w="9525">
            <a:noFill/>
            <a:miter lim="800000"/>
            <a:headEnd/>
            <a:tailEnd/>
          </a:ln>
        </p:spPr>
        <p:txBody>
          <a:bodyPr wrap="none">
            <a:spAutoFit/>
          </a:bodyPr>
          <a:lstStyle/>
          <a:p>
            <a:r>
              <a:rPr lang="en-US" b="1"/>
              <a:t>logP</a:t>
            </a:r>
            <a:r>
              <a:rPr lang="en-US"/>
              <a:t> &gt; 0, the compound prefers hydrophobic (unpolar)  media</a:t>
            </a:r>
          </a:p>
          <a:p>
            <a:r>
              <a:rPr lang="en-US" b="1"/>
              <a:t>logP</a:t>
            </a:r>
            <a:r>
              <a:rPr lang="en-US"/>
              <a:t> &lt; 0, the compound prefers polar media  </a:t>
            </a:r>
          </a:p>
        </p:txBody>
      </p:sp>
      <p:sp>
        <p:nvSpPr>
          <p:cNvPr id="122890" name="ZoneTexte 13"/>
          <p:cNvSpPr txBox="1">
            <a:spLocks noChangeArrowheads="1"/>
          </p:cNvSpPr>
          <p:nvPr/>
        </p:nvSpPr>
        <p:spPr bwMode="auto">
          <a:xfrm>
            <a:off x="1285875" y="1000125"/>
            <a:ext cx="6999288" cy="646113"/>
          </a:xfrm>
          <a:prstGeom prst="rect">
            <a:avLst/>
          </a:prstGeom>
          <a:noFill/>
          <a:ln w="9525">
            <a:noFill/>
            <a:miter lim="800000"/>
            <a:headEnd/>
            <a:tailEnd/>
          </a:ln>
        </p:spPr>
        <p:txBody>
          <a:bodyPr wrap="none">
            <a:spAutoFit/>
          </a:bodyPr>
          <a:lstStyle/>
          <a:p>
            <a:r>
              <a:rPr lang="en-US" sz="3600" b="1">
                <a:solidFill>
                  <a:srgbClr val="002060"/>
                </a:solidFill>
              </a:rPr>
              <a:t>Octanol/water partition coefficient</a:t>
            </a:r>
          </a:p>
        </p:txBody>
      </p:sp>
    </p:spTree>
    <p:extLst>
      <p:ext uri="{BB962C8B-B14F-4D97-AF65-F5344CB8AC3E}">
        <p14:creationId xmlns:p14="http://schemas.microsoft.com/office/powerpoint/2010/main" val="7889439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a:xfrm>
            <a:off x="609600" y="152400"/>
            <a:ext cx="6705600" cy="685800"/>
          </a:xfrm>
        </p:spPr>
        <p:txBody>
          <a:bodyPr/>
          <a:lstStyle/>
          <a:p>
            <a:pPr eaLnBrk="1" hangingPunct="1"/>
            <a:r>
              <a:rPr lang="en-US" altLang="ko-KR" sz="3600" dirty="0" err="1" smtClean="0">
                <a:solidFill>
                  <a:srgbClr val="990000"/>
                </a:solidFill>
                <a:ea typeface="굴림" pitchFamily="34" charset="-127"/>
              </a:rPr>
              <a:t>Lipophilic</a:t>
            </a:r>
            <a:r>
              <a:rPr lang="en-US" altLang="ko-KR" sz="3600" dirty="0" smtClean="0">
                <a:solidFill>
                  <a:srgbClr val="990000"/>
                </a:solidFill>
                <a:ea typeface="굴림" pitchFamily="34" charset="-127"/>
              </a:rPr>
              <a:t> Descriptors </a:t>
            </a:r>
            <a:endParaRPr lang="fr-FR" dirty="0" smtClean="0"/>
          </a:p>
        </p:txBody>
      </p:sp>
      <p:sp>
        <p:nvSpPr>
          <p:cNvPr id="46083" name="Rectangle 3"/>
          <p:cNvSpPr>
            <a:spLocks noGrp="1" noChangeArrowheads="1"/>
          </p:cNvSpPr>
          <p:nvPr>
            <p:ph type="body" idx="1"/>
          </p:nvPr>
        </p:nvSpPr>
        <p:spPr>
          <a:xfrm>
            <a:off x="228600" y="1600200"/>
            <a:ext cx="7772400" cy="1295400"/>
          </a:xfrm>
        </p:spPr>
        <p:txBody>
          <a:bodyPr/>
          <a:lstStyle/>
          <a:p>
            <a:pPr eaLnBrk="1" hangingPunct="1">
              <a:lnSpc>
                <a:spcPct val="80000"/>
              </a:lnSpc>
              <a:buFontTx/>
              <a:buNone/>
              <a:defRPr/>
            </a:pPr>
            <a:r>
              <a:rPr lang="en-US" altLang="ko-KR" sz="2000" b="1" smtClean="0">
                <a:solidFill>
                  <a:srgbClr val="FF3300"/>
                </a:solidFill>
                <a:effectLst>
                  <a:outerShdw blurRad="38100" dist="38100" dir="2700000" algn="tl">
                    <a:srgbClr val="C0C0C0"/>
                  </a:outerShdw>
                </a:effectLst>
                <a:ea typeface="굴림" pitchFamily="34" charset="-127"/>
              </a:rPr>
              <a:t>Octanol-water partition coefficient </a:t>
            </a:r>
            <a:endParaRPr lang="fr-FR" altLang="ko-KR" sz="2000" b="1" smtClean="0">
              <a:solidFill>
                <a:srgbClr val="FF3300"/>
              </a:solidFill>
              <a:effectLst>
                <a:outerShdw blurRad="38100" dist="38100" dir="2700000" algn="tl">
                  <a:srgbClr val="C0C0C0"/>
                </a:outerShdw>
              </a:effectLst>
              <a:ea typeface="굴림" pitchFamily="34" charset="-127"/>
            </a:endParaRPr>
          </a:p>
          <a:p>
            <a:pPr eaLnBrk="1" hangingPunct="1">
              <a:lnSpc>
                <a:spcPct val="80000"/>
              </a:lnSpc>
              <a:defRPr/>
            </a:pPr>
            <a:r>
              <a:rPr lang="en-US" altLang="ko-KR" sz="2000" b="1" smtClean="0">
                <a:effectLst>
                  <a:outerShdw blurRad="38100" dist="38100" dir="2700000" algn="tl">
                    <a:srgbClr val="C0C0C0"/>
                  </a:outerShdw>
                </a:effectLst>
                <a:ea typeface="굴림" pitchFamily="34" charset="-127"/>
              </a:rPr>
              <a:t>Hansch-Leo method</a:t>
            </a:r>
            <a:r>
              <a:rPr lang="en-US" altLang="ko-KR" sz="2000" smtClean="0">
                <a:effectLst>
                  <a:outerShdw blurRad="38100" dist="38100" dir="2700000" algn="tl">
                    <a:srgbClr val="C0C0C0"/>
                  </a:outerShdw>
                </a:effectLst>
                <a:ea typeface="굴림" pitchFamily="34" charset="-127"/>
              </a:rPr>
              <a:t> (ClogP)</a:t>
            </a:r>
            <a:endParaRPr lang="fr-FR" altLang="ko-KR" sz="2000" smtClean="0">
              <a:ea typeface="굴림" pitchFamily="34" charset="-127"/>
            </a:endParaRPr>
          </a:p>
          <a:p>
            <a:pPr eaLnBrk="1" hangingPunct="1">
              <a:lnSpc>
                <a:spcPct val="80000"/>
              </a:lnSpc>
              <a:buFontTx/>
              <a:buNone/>
              <a:defRPr/>
            </a:pPr>
            <a:endParaRPr lang="fr-FR" altLang="ko-KR" sz="2000" smtClean="0">
              <a:ea typeface="굴림" pitchFamily="34" charset="-127"/>
            </a:endParaRPr>
          </a:p>
          <a:p>
            <a:pPr eaLnBrk="1" hangingPunct="1">
              <a:lnSpc>
                <a:spcPct val="80000"/>
              </a:lnSpc>
              <a:defRPr/>
            </a:pPr>
            <a:r>
              <a:rPr lang="en-US" altLang="ko-KR" sz="2000" b="1" smtClean="0">
                <a:effectLst>
                  <a:outerShdw blurRad="38100" dist="38100" dir="2700000" algn="tl">
                    <a:srgbClr val="C0C0C0"/>
                  </a:outerShdw>
                </a:effectLst>
                <a:ea typeface="굴림" pitchFamily="34" charset="-127"/>
              </a:rPr>
              <a:t>Rekker's method</a:t>
            </a:r>
            <a:endParaRPr lang="en-US" altLang="ko-KR" sz="2000" smtClean="0">
              <a:effectLst>
                <a:outerShdw blurRad="38100" dist="38100" dir="2700000" algn="tl">
                  <a:srgbClr val="C0C0C0"/>
                </a:outerShdw>
              </a:effectLst>
              <a:ea typeface="굴림" pitchFamily="34" charset="-127"/>
            </a:endParaRPr>
          </a:p>
          <a:p>
            <a:pPr eaLnBrk="1" hangingPunct="1">
              <a:lnSpc>
                <a:spcPct val="80000"/>
              </a:lnSpc>
              <a:buFontTx/>
              <a:buNone/>
              <a:defRPr/>
            </a:pPr>
            <a:endParaRPr lang="fr-FR" altLang="ko-KR" sz="2000" smtClean="0">
              <a:effectLst>
                <a:outerShdw blurRad="38100" dist="38100" dir="2700000" algn="tl">
                  <a:srgbClr val="C0C0C0"/>
                </a:outerShdw>
              </a:effectLst>
              <a:ea typeface="굴림" pitchFamily="34" charset="-127"/>
            </a:endParaRPr>
          </a:p>
          <a:p>
            <a:pPr eaLnBrk="1" hangingPunct="1">
              <a:lnSpc>
                <a:spcPct val="80000"/>
              </a:lnSpc>
              <a:buFontTx/>
              <a:buNone/>
              <a:defRPr/>
            </a:pPr>
            <a:endParaRPr lang="fr-FR" sz="1800" smtClean="0">
              <a:effectLst>
                <a:outerShdw blurRad="38100" dist="38100" dir="2700000" algn="tl">
                  <a:srgbClr val="C0C0C0"/>
                </a:outerShdw>
              </a:effectLst>
            </a:endParaRPr>
          </a:p>
        </p:txBody>
      </p:sp>
      <p:graphicFrame>
        <p:nvGraphicFramePr>
          <p:cNvPr id="118784" name="Object 0"/>
          <p:cNvGraphicFramePr>
            <a:graphicFrameLocks noChangeAspect="1"/>
          </p:cNvGraphicFramePr>
          <p:nvPr/>
        </p:nvGraphicFramePr>
        <p:xfrm>
          <a:off x="3200400" y="2209800"/>
          <a:ext cx="2971800" cy="803275"/>
        </p:xfrm>
        <a:graphic>
          <a:graphicData uri="http://schemas.openxmlformats.org/presentationml/2006/ole">
            <mc:AlternateContent xmlns:mc="http://schemas.openxmlformats.org/markup-compatibility/2006">
              <mc:Choice xmlns:v="urn:schemas-microsoft-com:vml" Requires="v">
                <p:oleObj spid="_x0000_s7185" name="Equation" r:id="rId4" imgW="1600200" imgH="431800" progId="">
                  <p:embed/>
                </p:oleObj>
              </mc:Choice>
              <mc:Fallback>
                <p:oleObj name="Equation" r:id="rId4" imgW="1600200" imgH="431800" progId="">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209800"/>
                        <a:ext cx="2971800" cy="80327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808080"/>
                              </a:outerShdw>
                            </a:effectLst>
                          </a14:hiddenEffects>
                        </a:ext>
                      </a:extLst>
                    </p:spPr>
                  </p:pic>
                </p:oleObj>
              </mc:Fallback>
            </mc:AlternateContent>
          </a:graphicData>
        </a:graphic>
      </p:graphicFrame>
      <p:graphicFrame>
        <p:nvGraphicFramePr>
          <p:cNvPr id="118785" name="Object 1"/>
          <p:cNvGraphicFramePr>
            <a:graphicFrameLocks noChangeAspect="1"/>
          </p:cNvGraphicFramePr>
          <p:nvPr/>
        </p:nvGraphicFramePr>
        <p:xfrm>
          <a:off x="5105400" y="4953000"/>
          <a:ext cx="2209800" cy="812800"/>
        </p:xfrm>
        <a:graphic>
          <a:graphicData uri="http://schemas.openxmlformats.org/presentationml/2006/ole">
            <mc:AlternateContent xmlns:mc="http://schemas.openxmlformats.org/markup-compatibility/2006">
              <mc:Choice xmlns:v="urn:schemas-microsoft-com:vml" Requires="v">
                <p:oleObj spid="_x0000_s7186" name="Equation" r:id="rId6" imgW="1244600" imgH="457200" progId="">
                  <p:embed/>
                </p:oleObj>
              </mc:Choice>
              <mc:Fallback>
                <p:oleObj name="Equation" r:id="rId6" imgW="1244600" imgH="457200" progId="">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4953000"/>
                        <a:ext cx="2209800" cy="8128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808080"/>
                              </a:outerShdw>
                            </a:effectLst>
                          </a14:hiddenEffects>
                        </a:ext>
                      </a:extLst>
                    </p:spPr>
                  </p:pic>
                </p:oleObj>
              </mc:Fallback>
            </mc:AlternateContent>
          </a:graphicData>
        </a:graphic>
      </p:graphicFrame>
      <p:sp>
        <p:nvSpPr>
          <p:cNvPr id="46087" name="Text Box 7"/>
          <p:cNvSpPr txBox="1">
            <a:spLocks noChangeArrowheads="1"/>
          </p:cNvSpPr>
          <p:nvPr/>
        </p:nvSpPr>
        <p:spPr bwMode="auto">
          <a:xfrm>
            <a:off x="228600" y="3390900"/>
            <a:ext cx="6716713" cy="946150"/>
          </a:xfrm>
          <a:prstGeom prst="rect">
            <a:avLst/>
          </a:prstGeom>
          <a:noFill/>
          <a:ln w="9525">
            <a:noFill/>
            <a:miter lim="800000"/>
            <a:headEnd/>
            <a:tailEnd/>
          </a:ln>
          <a:effectLst/>
        </p:spPr>
        <p:txBody>
          <a:bodyPr wrap="none">
            <a:spAutoFit/>
          </a:bodyPr>
          <a:lstStyle/>
          <a:p>
            <a:pPr>
              <a:lnSpc>
                <a:spcPct val="80000"/>
              </a:lnSpc>
              <a:spcBef>
                <a:spcPct val="20000"/>
              </a:spcBef>
              <a:buFontTx/>
              <a:buChar char="•"/>
              <a:defRPr/>
            </a:pPr>
            <a:r>
              <a:rPr lang="en-US" altLang="ko-KR" sz="2000" b="1">
                <a:effectLst>
                  <a:outerShdw blurRad="38100" dist="38100" dir="2700000" algn="tl">
                    <a:srgbClr val="C0C0C0"/>
                  </a:outerShdw>
                </a:effectLst>
                <a:ea typeface="굴림" pitchFamily="34" charset="-127"/>
              </a:rPr>
              <a:t>Ghose-Grippen method</a:t>
            </a:r>
            <a:endParaRPr lang="fr-FR" altLang="ko-KR" sz="2000" b="1">
              <a:effectLst>
                <a:outerShdw blurRad="38100" dist="38100" dir="2700000" algn="tl">
                  <a:srgbClr val="C0C0C0"/>
                </a:outerShdw>
              </a:effectLst>
              <a:ea typeface="굴림" pitchFamily="34" charset="-127"/>
            </a:endParaRPr>
          </a:p>
          <a:p>
            <a:pPr>
              <a:lnSpc>
                <a:spcPct val="80000"/>
              </a:lnSpc>
              <a:spcBef>
                <a:spcPct val="20000"/>
              </a:spcBef>
              <a:defRPr/>
            </a:pPr>
            <a:endParaRPr lang="en-US" altLang="ko-KR" sz="2000">
              <a:effectLst>
                <a:outerShdw blurRad="38100" dist="38100" dir="2700000" algn="tl">
                  <a:srgbClr val="C0C0C0"/>
                </a:outerShdw>
              </a:effectLst>
              <a:ea typeface="굴림" pitchFamily="34" charset="-127"/>
            </a:endParaRPr>
          </a:p>
          <a:p>
            <a:pPr>
              <a:lnSpc>
                <a:spcPct val="80000"/>
              </a:lnSpc>
              <a:spcBef>
                <a:spcPct val="20000"/>
              </a:spcBef>
              <a:defRPr/>
            </a:pPr>
            <a:r>
              <a:rPr lang="en-US" altLang="ko-KR" sz="2000">
                <a:effectLst>
                  <a:outerShdw blurRad="38100" dist="38100" dir="2700000" algn="tl">
                    <a:srgbClr val="C0C0C0"/>
                  </a:outerShdw>
                </a:effectLst>
                <a:ea typeface="굴림" pitchFamily="34" charset="-127"/>
              </a:rPr>
              <a:t>(calculated logP based on summing contributions of atom types)</a:t>
            </a:r>
            <a:endParaRPr lang="en-GB" sz="2000">
              <a:effectLst>
                <a:outerShdw blurRad="38100" dist="38100" dir="2700000" algn="tl">
                  <a:srgbClr val="C0C0C0"/>
                </a:outerShdw>
              </a:effectLst>
              <a:ea typeface="굴림" pitchFamily="34" charset="-127"/>
            </a:endParaRPr>
          </a:p>
        </p:txBody>
      </p:sp>
      <p:sp>
        <p:nvSpPr>
          <p:cNvPr id="46088" name="Text Box 8"/>
          <p:cNvSpPr txBox="1">
            <a:spLocks noChangeArrowheads="1"/>
          </p:cNvSpPr>
          <p:nvPr/>
        </p:nvSpPr>
        <p:spPr bwMode="auto">
          <a:xfrm>
            <a:off x="0" y="990600"/>
            <a:ext cx="9144000" cy="311150"/>
          </a:xfrm>
          <a:prstGeom prst="rect">
            <a:avLst/>
          </a:prstGeom>
          <a:noFill/>
          <a:ln w="9525">
            <a:noFill/>
            <a:miter lim="800000"/>
            <a:headEnd/>
            <a:tailEnd/>
          </a:ln>
          <a:effectLst/>
        </p:spPr>
        <p:txBody>
          <a:bodyPr>
            <a:spAutoFit/>
          </a:bodyPr>
          <a:lstStyle/>
          <a:p>
            <a:pPr>
              <a:lnSpc>
                <a:spcPct val="80000"/>
              </a:lnSpc>
              <a:spcBef>
                <a:spcPct val="20000"/>
              </a:spcBef>
              <a:defRPr/>
            </a:pPr>
            <a:r>
              <a:rPr lang="en-US" altLang="ko-KR" sz="1800">
                <a:effectLst>
                  <a:outerShdw blurRad="38100" dist="38100" dir="2700000" algn="tl">
                    <a:srgbClr val="C0C0C0"/>
                  </a:outerShdw>
                </a:effectLst>
                <a:ea typeface="굴림" pitchFamily="34" charset="-127"/>
              </a:rPr>
              <a:t>logP(octanol-water),    logP(alkane-water),    logP(chloroform-water), logP(dichloroethane/water)</a:t>
            </a:r>
            <a:r>
              <a:rPr lang="en-US" altLang="ko-KR" sz="1800">
                <a:solidFill>
                  <a:srgbClr val="990000"/>
                </a:solidFill>
                <a:effectLst>
                  <a:outerShdw blurRad="38100" dist="38100" dir="2700000" algn="tl">
                    <a:srgbClr val="C0C0C0"/>
                  </a:outerShdw>
                </a:effectLst>
                <a:ea typeface="굴림" pitchFamily="34" charset="-127"/>
              </a:rPr>
              <a:t>  </a:t>
            </a:r>
            <a:endParaRPr lang="en-GB"/>
          </a:p>
        </p:txBody>
      </p:sp>
      <p:graphicFrame>
        <p:nvGraphicFramePr>
          <p:cNvPr id="7172" name="Object 2"/>
          <p:cNvGraphicFramePr>
            <a:graphicFrameLocks noChangeAspect="1"/>
          </p:cNvGraphicFramePr>
          <p:nvPr/>
        </p:nvGraphicFramePr>
        <p:xfrm>
          <a:off x="3429000" y="3352800"/>
          <a:ext cx="1905000" cy="555625"/>
        </p:xfrm>
        <a:graphic>
          <a:graphicData uri="http://schemas.openxmlformats.org/presentationml/2006/ole">
            <mc:AlternateContent xmlns:mc="http://schemas.openxmlformats.org/markup-compatibility/2006">
              <mc:Choice xmlns:v="urn:schemas-microsoft-com:vml" Requires="v">
                <p:oleObj spid="_x0000_s7187" name="Image bitmap" r:id="rId8" imgW="2057143" imgH="600159" progId="PBrush">
                  <p:embed/>
                </p:oleObj>
              </mc:Choice>
              <mc:Fallback>
                <p:oleObj name="Image bitmap" r:id="rId8" imgW="2057143" imgH="600159" progId="PBrush">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352800"/>
                        <a:ext cx="1905000"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6" name="Text Box 6"/>
          <p:cNvSpPr txBox="1">
            <a:spLocks noChangeArrowheads="1"/>
          </p:cNvSpPr>
          <p:nvPr/>
        </p:nvSpPr>
        <p:spPr bwMode="auto">
          <a:xfrm>
            <a:off x="152400" y="5270500"/>
            <a:ext cx="8534400" cy="1495794"/>
          </a:xfrm>
          <a:prstGeom prst="rect">
            <a:avLst/>
          </a:prstGeom>
          <a:noFill/>
          <a:ln w="9525">
            <a:noFill/>
            <a:miter lim="800000"/>
            <a:headEnd/>
            <a:tailEnd/>
          </a:ln>
          <a:effectLst/>
        </p:spPr>
        <p:txBody>
          <a:bodyPr>
            <a:spAutoFit/>
          </a:bodyPr>
          <a:lstStyle/>
          <a:p>
            <a:pPr>
              <a:lnSpc>
                <a:spcPct val="80000"/>
              </a:lnSpc>
              <a:spcBef>
                <a:spcPct val="20000"/>
              </a:spcBef>
              <a:buFontTx/>
              <a:buChar char="•"/>
              <a:defRPr/>
            </a:pPr>
            <a:r>
              <a:rPr lang="en-US" sz="2000" dirty="0" err="1" smtClean="0"/>
              <a:t>Rozas</a:t>
            </a:r>
            <a:r>
              <a:rPr lang="en-US" sz="2000" dirty="0" smtClean="0"/>
              <a:t>*</a:t>
            </a:r>
            <a:r>
              <a:rPr lang="en-US" altLang="ko-KR" sz="2000" b="1" dirty="0" smtClean="0">
                <a:solidFill>
                  <a:srgbClr val="800000"/>
                </a:solidFill>
                <a:effectLst>
                  <a:outerShdw blurRad="38100" dist="38100" dir="2700000" algn="tl">
                    <a:srgbClr val="C0C0C0"/>
                  </a:outerShdw>
                </a:effectLst>
                <a:ea typeface="굴림" pitchFamily="34" charset="-127"/>
              </a:rPr>
              <a:t> </a:t>
            </a:r>
            <a:r>
              <a:rPr lang="en-US" altLang="ko-KR" sz="2000" b="1" dirty="0">
                <a:solidFill>
                  <a:srgbClr val="800000"/>
                </a:solidFill>
                <a:effectLst>
                  <a:outerShdw blurRad="38100" dist="38100" dir="2700000" algn="tl">
                    <a:srgbClr val="C0C0C0"/>
                  </a:outerShdw>
                </a:effectLst>
                <a:ea typeface="굴림" pitchFamily="34" charset="-127"/>
              </a:rPr>
              <a:t>(MLP)</a:t>
            </a:r>
          </a:p>
          <a:p>
            <a:pPr>
              <a:lnSpc>
                <a:spcPct val="80000"/>
              </a:lnSpc>
              <a:spcBef>
                <a:spcPct val="20000"/>
              </a:spcBef>
              <a:buFontTx/>
              <a:buChar char="•"/>
              <a:defRPr/>
            </a:pPr>
            <a:endParaRPr lang="fr-FR" altLang="ko-KR" sz="2000" dirty="0">
              <a:solidFill>
                <a:srgbClr val="800000"/>
              </a:solidFill>
              <a:effectLst>
                <a:outerShdw blurRad="38100" dist="38100" dir="2700000" algn="tl">
                  <a:srgbClr val="C0C0C0"/>
                </a:outerShdw>
              </a:effectLst>
              <a:ea typeface="굴림" pitchFamily="34" charset="-127"/>
            </a:endParaRPr>
          </a:p>
          <a:p>
            <a:pPr>
              <a:lnSpc>
                <a:spcPct val="80000"/>
              </a:lnSpc>
              <a:spcBef>
                <a:spcPct val="20000"/>
              </a:spcBef>
              <a:defRPr/>
            </a:pPr>
            <a:r>
              <a:rPr lang="en-GB" altLang="ko-KR" sz="2000" dirty="0">
                <a:effectLst>
                  <a:outerShdw blurRad="38100" dist="38100" dir="2700000" algn="tl">
                    <a:srgbClr val="C0C0C0"/>
                  </a:outerShdw>
                </a:effectLst>
                <a:ea typeface="굴림" pitchFamily="34" charset="-127"/>
              </a:rPr>
              <a:t>The MLP describe how </a:t>
            </a:r>
            <a:r>
              <a:rPr lang="en-GB" altLang="ko-KR" sz="2000" dirty="0" err="1">
                <a:effectLst>
                  <a:outerShdw blurRad="38100" dist="38100" dir="2700000" algn="tl">
                    <a:srgbClr val="C0C0C0"/>
                  </a:outerShdw>
                </a:effectLst>
                <a:ea typeface="굴림" pitchFamily="34" charset="-127"/>
              </a:rPr>
              <a:t>lipophilicity</a:t>
            </a:r>
            <a:r>
              <a:rPr lang="en-GB" altLang="ko-KR" sz="2000" dirty="0">
                <a:effectLst>
                  <a:outerShdw blurRad="38100" dist="38100" dir="2700000" algn="tl">
                    <a:srgbClr val="C0C0C0"/>
                  </a:outerShdw>
                </a:effectLst>
                <a:ea typeface="굴림" pitchFamily="34" charset="-127"/>
              </a:rPr>
              <a:t> is distributed all over the different parts of a molecule(</a:t>
            </a:r>
            <a:r>
              <a:rPr lang="en-GB" altLang="ko-KR" sz="2000" dirty="0" err="1">
                <a:effectLst>
                  <a:outerShdw blurRad="38100" dist="38100" dir="2700000" algn="tl">
                    <a:srgbClr val="C0C0C0"/>
                  </a:outerShdw>
                </a:effectLst>
                <a:ea typeface="굴림" pitchFamily="34" charset="-127"/>
              </a:rPr>
              <a:t>lipophilicity</a:t>
            </a:r>
            <a:r>
              <a:rPr lang="en-GB" altLang="ko-KR" sz="2000" dirty="0">
                <a:effectLst>
                  <a:outerShdw blurRad="38100" dist="38100" dir="2700000" algn="tl">
                    <a:srgbClr val="C0C0C0"/>
                  </a:outerShdw>
                </a:effectLst>
                <a:ea typeface="굴림" pitchFamily="34" charset="-127"/>
              </a:rPr>
              <a:t> maps and determination of hydro and </a:t>
            </a:r>
            <a:r>
              <a:rPr lang="en-GB" altLang="ko-KR" sz="2000" dirty="0" err="1">
                <a:effectLst>
                  <a:outerShdw blurRad="38100" dist="38100" dir="2700000" algn="tl">
                    <a:srgbClr val="C0C0C0"/>
                  </a:outerShdw>
                </a:effectLst>
                <a:ea typeface="굴림" pitchFamily="34" charset="-127"/>
              </a:rPr>
              <a:t>lipophilic</a:t>
            </a:r>
            <a:r>
              <a:rPr lang="en-GB" altLang="ko-KR" sz="2000" dirty="0">
                <a:effectLst>
                  <a:outerShdw blurRad="38100" dist="38100" dir="2700000" algn="tl">
                    <a:srgbClr val="C0C0C0"/>
                  </a:outerShdw>
                </a:effectLst>
                <a:ea typeface="굴림" pitchFamily="34" charset="-127"/>
              </a:rPr>
              <a:t> regions of a molecule)</a:t>
            </a:r>
            <a:r>
              <a:rPr lang="en-GB" altLang="ko-KR" sz="2000" b="1" dirty="0">
                <a:effectLst>
                  <a:outerShdw blurRad="38100" dist="38100" dir="2700000" algn="tl">
                    <a:srgbClr val="C0C0C0"/>
                  </a:outerShdw>
                </a:effectLst>
                <a:ea typeface="굴림" pitchFamily="34" charset="-127"/>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8784"/>
                                        </p:tgtEl>
                                        <p:attrNameLst>
                                          <p:attrName>style.visibility</p:attrName>
                                        </p:attrNameLst>
                                      </p:cBhvr>
                                      <p:to>
                                        <p:strVal val="visible"/>
                                      </p:to>
                                    </p:set>
                                    <p:animEffect transition="in" filter="wipe(left)">
                                      <p:cBhvr>
                                        <p:cTn id="7" dur="500"/>
                                        <p:tgtEl>
                                          <p:spTgt spid="11878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8785"/>
                                        </p:tgtEl>
                                        <p:attrNameLst>
                                          <p:attrName>style.visibility</p:attrName>
                                        </p:attrNameLst>
                                      </p:cBhvr>
                                      <p:to>
                                        <p:strVal val="visible"/>
                                      </p:to>
                                    </p:set>
                                    <p:animEffect transition="in" filter="wipe(left)">
                                      <p:cBhvr>
                                        <p:cTn id="11" dur="500"/>
                                        <p:tgtEl>
                                          <p:spTgt spid="118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4"/>
          <p:cNvGraphicFramePr>
            <a:graphicFrameLocks noChangeAspect="1"/>
          </p:cNvGraphicFramePr>
          <p:nvPr/>
        </p:nvGraphicFramePr>
        <p:xfrm>
          <a:off x="685800" y="762000"/>
          <a:ext cx="7543800" cy="4684713"/>
        </p:xfrm>
        <a:graphic>
          <a:graphicData uri="http://schemas.openxmlformats.org/presentationml/2006/ole">
            <mc:AlternateContent xmlns:mc="http://schemas.openxmlformats.org/markup-compatibility/2006">
              <mc:Choice xmlns:v="urn:schemas-microsoft-com:vml" Requires="v">
                <p:oleObj spid="_x0000_s8204" name="Image bitmap" r:id="rId4" imgW="9038095" imgH="5609524" progId="PBrush">
                  <p:embed/>
                </p:oleObj>
              </mc:Choice>
              <mc:Fallback>
                <p:oleObj name="Image bitmap" r:id="rId4" imgW="9038095" imgH="5609524" progId="PBrush">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762000"/>
                        <a:ext cx="7543800" cy="468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5" name="Object 5"/>
          <p:cNvGraphicFramePr>
            <a:graphicFrameLocks noChangeAspect="1"/>
          </p:cNvGraphicFramePr>
          <p:nvPr/>
        </p:nvGraphicFramePr>
        <p:xfrm>
          <a:off x="3429000" y="5791200"/>
          <a:ext cx="2133600" cy="622300"/>
        </p:xfrm>
        <a:graphic>
          <a:graphicData uri="http://schemas.openxmlformats.org/presentationml/2006/ole">
            <mc:AlternateContent xmlns:mc="http://schemas.openxmlformats.org/markup-compatibility/2006">
              <mc:Choice xmlns:v="urn:schemas-microsoft-com:vml" Requires="v">
                <p:oleObj spid="_x0000_s8205" name="Image bitmap" r:id="rId6" imgW="2057143" imgH="600159" progId="PBrush">
                  <p:embed/>
                </p:oleObj>
              </mc:Choice>
              <mc:Fallback>
                <p:oleObj name="Image bitmap" r:id="rId6" imgW="2057143" imgH="600159" progId="PBrush">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5791200"/>
                        <a:ext cx="21336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6" name="Rectangle 7"/>
          <p:cNvSpPr>
            <a:spLocks noGrp="1" noChangeArrowheads="1"/>
          </p:cNvSpPr>
          <p:nvPr>
            <p:ph type="title"/>
          </p:nvPr>
        </p:nvSpPr>
        <p:spPr>
          <a:xfrm>
            <a:off x="609600" y="152400"/>
            <a:ext cx="5638800" cy="457200"/>
          </a:xfrm>
          <a:noFill/>
        </p:spPr>
        <p:txBody>
          <a:bodyPr/>
          <a:lstStyle/>
          <a:p>
            <a:pPr eaLnBrk="1" hangingPunct="1"/>
            <a:r>
              <a:rPr lang="en-US" altLang="ko-KR" sz="2800" b="1" smtClean="0">
                <a:solidFill>
                  <a:srgbClr val="990000"/>
                </a:solidFill>
                <a:ea typeface="굴림" pitchFamily="34" charset="-127"/>
              </a:rPr>
              <a:t>Lipophilic Descriptors </a:t>
            </a:r>
            <a:endParaRPr lang="fr-FR" sz="2800" b="1"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393700" y="57150"/>
            <a:ext cx="8110538" cy="766763"/>
          </a:xfrm>
          <a:noFill/>
        </p:spPr>
        <p:txBody>
          <a:bodyPr lIns="92075" tIns="46038" rIns="92075" bIns="46038" anchor="t"/>
          <a:lstStyle/>
          <a:p>
            <a:pPr eaLnBrk="1" hangingPunct="1"/>
            <a:r>
              <a:rPr lang="en-US" sz="3200" b="1" dirty="0" smtClean="0">
                <a:solidFill>
                  <a:srgbClr val="993300"/>
                </a:solidFill>
              </a:rPr>
              <a:t>Some </a:t>
            </a:r>
            <a:r>
              <a:rPr lang="en-US" sz="3200" b="1" dirty="0" err="1" smtClean="0">
                <a:solidFill>
                  <a:srgbClr val="993300"/>
                </a:solidFill>
              </a:rPr>
              <a:t>LogP</a:t>
            </a:r>
            <a:r>
              <a:rPr lang="en-US" sz="3200" b="1" baseline="-25000" dirty="0" err="1" smtClean="0">
                <a:solidFill>
                  <a:srgbClr val="993300"/>
                </a:solidFill>
              </a:rPr>
              <a:t>o</a:t>
            </a:r>
            <a:r>
              <a:rPr lang="en-US" sz="3200" b="1" baseline="-25000" dirty="0" smtClean="0">
                <a:solidFill>
                  <a:srgbClr val="993300"/>
                </a:solidFill>
              </a:rPr>
              <a:t>/w</a:t>
            </a:r>
            <a:r>
              <a:rPr lang="en-US" sz="3200" b="1" dirty="0" smtClean="0">
                <a:solidFill>
                  <a:srgbClr val="993300"/>
                </a:solidFill>
              </a:rPr>
              <a:t> Extremes in Therapy</a:t>
            </a:r>
          </a:p>
        </p:txBody>
      </p:sp>
      <p:graphicFrame>
        <p:nvGraphicFramePr>
          <p:cNvPr id="9218" name="Object 2"/>
          <p:cNvGraphicFramePr>
            <a:graphicFrameLocks/>
          </p:cNvGraphicFramePr>
          <p:nvPr/>
        </p:nvGraphicFramePr>
        <p:xfrm>
          <a:off x="714375" y="915988"/>
          <a:ext cx="7542213" cy="4551362"/>
        </p:xfrm>
        <a:graphic>
          <a:graphicData uri="http://schemas.openxmlformats.org/presentationml/2006/ole">
            <mc:AlternateContent xmlns:mc="http://schemas.openxmlformats.org/markup-compatibility/2006">
              <mc:Choice xmlns:v="urn:schemas-microsoft-com:vml" Requires="v">
                <p:oleObj spid="_x0000_s9223" name="ISIS/Draw Sketch" r:id="rId4" imgW="7267320" imgH="4390920" progId="">
                  <p:embed/>
                </p:oleObj>
              </mc:Choice>
              <mc:Fallback>
                <p:oleObj name="ISIS/Draw Sketch" r:id="rId4" imgW="7267320" imgH="4390920" progId="">
                  <p:embed/>
                  <p:pic>
                    <p:nvPicPr>
                      <p:cNvPr id="0" name="Objec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75" y="915988"/>
                        <a:ext cx="7542213" cy="4551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title"/>
          </p:nvPr>
        </p:nvSpPr>
        <p:spPr>
          <a:xfrm>
            <a:off x="361950" y="95250"/>
            <a:ext cx="8553450" cy="666750"/>
          </a:xfrm>
          <a:noFill/>
        </p:spPr>
        <p:txBody>
          <a:bodyPr lIns="92075" tIns="46038" rIns="92075" bIns="46038" anchor="t"/>
          <a:lstStyle/>
          <a:p>
            <a:pPr eaLnBrk="1" hangingPunct="1"/>
            <a:r>
              <a:rPr lang="en-US" sz="3200" b="1" dirty="0" smtClean="0">
                <a:solidFill>
                  <a:srgbClr val="993300"/>
                </a:solidFill>
              </a:rPr>
              <a:t>What do these Drugs have in Common?</a:t>
            </a:r>
          </a:p>
        </p:txBody>
      </p:sp>
      <p:graphicFrame>
        <p:nvGraphicFramePr>
          <p:cNvPr id="10242" name="Object 2"/>
          <p:cNvGraphicFramePr>
            <a:graphicFrameLocks/>
          </p:cNvGraphicFramePr>
          <p:nvPr/>
        </p:nvGraphicFramePr>
        <p:xfrm>
          <a:off x="1655763" y="1430338"/>
          <a:ext cx="5813425" cy="4930775"/>
        </p:xfrm>
        <a:graphic>
          <a:graphicData uri="http://schemas.openxmlformats.org/presentationml/2006/ole">
            <mc:AlternateContent xmlns:mc="http://schemas.openxmlformats.org/markup-compatibility/2006">
              <mc:Choice xmlns:v="urn:schemas-microsoft-com:vml" Requires="v">
                <p:oleObj spid="_x0000_s10247" name="ISIS/Draw Sketch" r:id="rId4" imgW="4886280" imgH="4143240" progId="">
                  <p:embed/>
                </p:oleObj>
              </mc:Choice>
              <mc:Fallback>
                <p:oleObj name="ISIS/Draw Sketch" r:id="rId4" imgW="4886280" imgH="4143240" progId="">
                  <p:embed/>
                  <p:pic>
                    <p:nvPicPr>
                      <p:cNvPr id="0" name="Object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5763" y="1430338"/>
                        <a:ext cx="5813425" cy="493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4" name="Text Box 6"/>
          <p:cNvSpPr txBox="1">
            <a:spLocks noChangeArrowheads="1"/>
          </p:cNvSpPr>
          <p:nvPr/>
        </p:nvSpPr>
        <p:spPr bwMode="auto">
          <a:xfrm>
            <a:off x="765175" y="2973388"/>
            <a:ext cx="184150" cy="457200"/>
          </a:xfrm>
          <a:prstGeom prst="rect">
            <a:avLst/>
          </a:prstGeom>
          <a:noFill/>
          <a:ln w="12700">
            <a:noFill/>
            <a:miter lim="800000"/>
            <a:headEnd type="none" w="sm" len="sm"/>
            <a:tailEnd type="none" w="sm" len="sm"/>
          </a:ln>
        </p:spPr>
        <p:txBody>
          <a:bodyPr wrap="none">
            <a:spAutoFit/>
          </a:bodyPr>
          <a:lstStyle/>
          <a:p>
            <a:endParaRPr lang="fr-FR"/>
          </a:p>
        </p:txBody>
      </p:sp>
      <p:sp>
        <p:nvSpPr>
          <p:cNvPr id="10245" name="Text Box 8"/>
          <p:cNvSpPr txBox="1">
            <a:spLocks noChangeArrowheads="1"/>
          </p:cNvSpPr>
          <p:nvPr/>
        </p:nvSpPr>
        <p:spPr bwMode="auto">
          <a:xfrm>
            <a:off x="6861175" y="1506538"/>
            <a:ext cx="184150" cy="457200"/>
          </a:xfrm>
          <a:prstGeom prst="rect">
            <a:avLst/>
          </a:prstGeom>
          <a:noFill/>
          <a:ln w="12700">
            <a:noFill/>
            <a:miter lim="800000"/>
            <a:headEnd type="none" w="sm" len="sm"/>
            <a:tailEnd type="none" w="sm" len="sm"/>
          </a:ln>
        </p:spPr>
        <p:txBody>
          <a:bodyPr wrap="none">
            <a:spAutoFit/>
          </a:bodyPr>
          <a:lstStyle/>
          <a:p>
            <a:endParaRPr lang="fr-FR"/>
          </a:p>
        </p:txBody>
      </p:sp>
      <p:grpSp>
        <p:nvGrpSpPr>
          <p:cNvPr id="2" name="Group 18"/>
          <p:cNvGrpSpPr>
            <a:grpSpLocks/>
          </p:cNvGrpSpPr>
          <p:nvPr/>
        </p:nvGrpSpPr>
        <p:grpSpPr bwMode="auto">
          <a:xfrm>
            <a:off x="450850" y="1258888"/>
            <a:ext cx="8350250" cy="5245100"/>
            <a:chOff x="284" y="793"/>
            <a:chExt cx="5260" cy="3304"/>
          </a:xfrm>
        </p:grpSpPr>
        <p:sp>
          <p:nvSpPr>
            <p:cNvPr id="10247" name="Text Box 13"/>
            <p:cNvSpPr txBox="1">
              <a:spLocks noChangeArrowheads="1"/>
            </p:cNvSpPr>
            <p:nvPr/>
          </p:nvSpPr>
          <p:spPr bwMode="auto">
            <a:xfrm>
              <a:off x="692" y="1705"/>
              <a:ext cx="1144" cy="442"/>
            </a:xfrm>
            <a:prstGeom prst="rect">
              <a:avLst/>
            </a:prstGeom>
            <a:noFill/>
            <a:ln w="12700">
              <a:noFill/>
              <a:miter lim="800000"/>
              <a:headEnd type="none" w="sm" len="sm"/>
              <a:tailEnd type="none" w="sm" len="sm"/>
            </a:ln>
          </p:spPr>
          <p:txBody>
            <a:bodyPr wrap="none">
              <a:spAutoFit/>
            </a:bodyPr>
            <a:lstStyle/>
            <a:p>
              <a:r>
                <a:rPr lang="en-US" sz="2000">
                  <a:solidFill>
                    <a:schemeClr val="tx2"/>
                  </a:solidFill>
                </a:rPr>
                <a:t>Irsogladine</a:t>
              </a:r>
            </a:p>
            <a:p>
              <a:r>
                <a:rPr lang="en-US" sz="2000">
                  <a:solidFill>
                    <a:schemeClr val="tx2"/>
                  </a:solidFill>
                </a:rPr>
                <a:t>LogP</a:t>
              </a:r>
              <a:r>
                <a:rPr lang="en-US" sz="2000" baseline="-25000">
                  <a:solidFill>
                    <a:schemeClr val="tx2"/>
                  </a:solidFill>
                </a:rPr>
                <a:t>o/w</a:t>
              </a:r>
              <a:r>
                <a:rPr lang="en-US" sz="2000">
                  <a:solidFill>
                    <a:schemeClr val="tx2"/>
                  </a:solidFill>
                </a:rPr>
                <a:t> = 1.97</a:t>
              </a:r>
            </a:p>
          </p:txBody>
        </p:sp>
        <p:sp>
          <p:nvSpPr>
            <p:cNvPr id="10248" name="Text Box 14"/>
            <p:cNvSpPr txBox="1">
              <a:spLocks noChangeArrowheads="1"/>
            </p:cNvSpPr>
            <p:nvPr/>
          </p:nvSpPr>
          <p:spPr bwMode="auto">
            <a:xfrm>
              <a:off x="3644" y="793"/>
              <a:ext cx="1144" cy="442"/>
            </a:xfrm>
            <a:prstGeom prst="rect">
              <a:avLst/>
            </a:prstGeom>
            <a:noFill/>
            <a:ln w="12700">
              <a:noFill/>
              <a:miter lim="800000"/>
              <a:headEnd type="none" w="sm" len="sm"/>
              <a:tailEnd type="none" w="sm" len="sm"/>
            </a:ln>
          </p:spPr>
          <p:txBody>
            <a:bodyPr wrap="none">
              <a:spAutoFit/>
            </a:bodyPr>
            <a:lstStyle/>
            <a:p>
              <a:r>
                <a:rPr lang="en-US" sz="2000">
                  <a:solidFill>
                    <a:schemeClr val="tx2"/>
                  </a:solidFill>
                </a:rPr>
                <a:t>Chloroform</a:t>
              </a:r>
            </a:p>
            <a:p>
              <a:r>
                <a:rPr lang="en-US" sz="2000">
                  <a:solidFill>
                    <a:schemeClr val="tx2"/>
                  </a:solidFill>
                </a:rPr>
                <a:t>LogP</a:t>
              </a:r>
              <a:r>
                <a:rPr lang="en-US" sz="2000" baseline="-25000">
                  <a:solidFill>
                    <a:schemeClr val="tx2"/>
                  </a:solidFill>
                </a:rPr>
                <a:t>o/w</a:t>
              </a:r>
              <a:r>
                <a:rPr lang="en-US" sz="2000">
                  <a:solidFill>
                    <a:schemeClr val="tx2"/>
                  </a:solidFill>
                </a:rPr>
                <a:t> = 1.97</a:t>
              </a:r>
            </a:p>
          </p:txBody>
        </p:sp>
        <p:sp>
          <p:nvSpPr>
            <p:cNvPr id="10249" name="Text Box 15"/>
            <p:cNvSpPr txBox="1">
              <a:spLocks noChangeArrowheads="1"/>
            </p:cNvSpPr>
            <p:nvPr/>
          </p:nvSpPr>
          <p:spPr bwMode="auto">
            <a:xfrm>
              <a:off x="4400" y="1513"/>
              <a:ext cx="1144" cy="442"/>
            </a:xfrm>
            <a:prstGeom prst="rect">
              <a:avLst/>
            </a:prstGeom>
            <a:noFill/>
            <a:ln w="12700">
              <a:noFill/>
              <a:miter lim="800000"/>
              <a:headEnd type="none" w="sm" len="sm"/>
              <a:tailEnd type="none" w="sm" len="sm"/>
            </a:ln>
          </p:spPr>
          <p:txBody>
            <a:bodyPr wrap="none">
              <a:spAutoFit/>
            </a:bodyPr>
            <a:lstStyle/>
            <a:p>
              <a:r>
                <a:rPr lang="en-US" sz="2000">
                  <a:solidFill>
                    <a:schemeClr val="tx2"/>
                  </a:solidFill>
                </a:rPr>
                <a:t>Secobarbital</a:t>
              </a:r>
            </a:p>
            <a:p>
              <a:r>
                <a:rPr lang="en-US" sz="2000">
                  <a:solidFill>
                    <a:schemeClr val="tx2"/>
                  </a:solidFill>
                </a:rPr>
                <a:t>LogP</a:t>
              </a:r>
              <a:r>
                <a:rPr lang="en-US" sz="2000" baseline="-25000">
                  <a:solidFill>
                    <a:schemeClr val="tx2"/>
                  </a:solidFill>
                </a:rPr>
                <a:t>o/w</a:t>
              </a:r>
              <a:r>
                <a:rPr lang="en-US" sz="2000">
                  <a:solidFill>
                    <a:schemeClr val="tx2"/>
                  </a:solidFill>
                </a:rPr>
                <a:t> = 1.97</a:t>
              </a:r>
            </a:p>
          </p:txBody>
        </p:sp>
        <p:sp>
          <p:nvSpPr>
            <p:cNvPr id="10250" name="Text Box 16"/>
            <p:cNvSpPr txBox="1">
              <a:spLocks noChangeArrowheads="1"/>
            </p:cNvSpPr>
            <p:nvPr/>
          </p:nvSpPr>
          <p:spPr bwMode="auto">
            <a:xfrm>
              <a:off x="4364" y="2587"/>
              <a:ext cx="1144" cy="442"/>
            </a:xfrm>
            <a:prstGeom prst="rect">
              <a:avLst/>
            </a:prstGeom>
            <a:noFill/>
            <a:ln w="12700">
              <a:noFill/>
              <a:miter lim="800000"/>
              <a:headEnd type="none" w="sm" len="sm"/>
              <a:tailEnd type="none" w="sm" len="sm"/>
            </a:ln>
          </p:spPr>
          <p:txBody>
            <a:bodyPr wrap="none">
              <a:spAutoFit/>
            </a:bodyPr>
            <a:lstStyle/>
            <a:p>
              <a:r>
                <a:rPr lang="en-US" sz="2000">
                  <a:solidFill>
                    <a:schemeClr val="tx2"/>
                  </a:solidFill>
                </a:rPr>
                <a:t>Trandolapril</a:t>
              </a:r>
            </a:p>
            <a:p>
              <a:r>
                <a:rPr lang="en-US" sz="2000">
                  <a:solidFill>
                    <a:schemeClr val="tx2"/>
                  </a:solidFill>
                </a:rPr>
                <a:t>LogP</a:t>
              </a:r>
              <a:r>
                <a:rPr lang="en-US" sz="2000" baseline="-25000">
                  <a:solidFill>
                    <a:schemeClr val="tx2"/>
                  </a:solidFill>
                </a:rPr>
                <a:t>o/w</a:t>
              </a:r>
              <a:r>
                <a:rPr lang="en-US" sz="2000">
                  <a:solidFill>
                    <a:schemeClr val="tx2"/>
                  </a:solidFill>
                </a:rPr>
                <a:t> = 1.97</a:t>
              </a:r>
            </a:p>
          </p:txBody>
        </p:sp>
        <p:sp>
          <p:nvSpPr>
            <p:cNvPr id="10251" name="Text Box 17"/>
            <p:cNvSpPr txBox="1">
              <a:spLocks noChangeArrowheads="1"/>
            </p:cNvSpPr>
            <p:nvPr/>
          </p:nvSpPr>
          <p:spPr bwMode="auto">
            <a:xfrm>
              <a:off x="284" y="3655"/>
              <a:ext cx="1229" cy="442"/>
            </a:xfrm>
            <a:prstGeom prst="rect">
              <a:avLst/>
            </a:prstGeom>
            <a:noFill/>
            <a:ln w="12700">
              <a:noFill/>
              <a:miter lim="800000"/>
              <a:headEnd type="none" w="sm" len="sm"/>
              <a:tailEnd type="none" w="sm" len="sm"/>
            </a:ln>
          </p:spPr>
          <p:txBody>
            <a:bodyPr wrap="none">
              <a:spAutoFit/>
            </a:bodyPr>
            <a:lstStyle/>
            <a:p>
              <a:r>
                <a:rPr lang="en-US" sz="2000">
                  <a:solidFill>
                    <a:schemeClr val="tx2"/>
                  </a:solidFill>
                </a:rPr>
                <a:t>Acetyldigitoxine</a:t>
              </a:r>
            </a:p>
            <a:p>
              <a:r>
                <a:rPr lang="en-US" sz="2000">
                  <a:solidFill>
                    <a:schemeClr val="tx2"/>
                  </a:solidFill>
                </a:rPr>
                <a:t>LogP</a:t>
              </a:r>
              <a:r>
                <a:rPr lang="en-US" sz="2000" baseline="-25000">
                  <a:solidFill>
                    <a:schemeClr val="tx2"/>
                  </a:solidFill>
                </a:rPr>
                <a:t>o/w</a:t>
              </a:r>
              <a:r>
                <a:rPr lang="en-US" sz="2000">
                  <a:solidFill>
                    <a:schemeClr val="tx2"/>
                  </a:solidFill>
                </a:rPr>
                <a:t> = 1.97</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57188" y="0"/>
            <a:ext cx="8229600" cy="1143000"/>
          </a:xfrm>
        </p:spPr>
        <p:txBody>
          <a:bodyPr/>
          <a:lstStyle/>
          <a:p>
            <a:pPr eaLnBrk="1" hangingPunct="1"/>
            <a:r>
              <a:rPr lang="en-US" sz="3200" smtClean="0"/>
              <a:t>3D Hydrophobicity</a:t>
            </a:r>
          </a:p>
        </p:txBody>
      </p:sp>
      <p:sp>
        <p:nvSpPr>
          <p:cNvPr id="48131" name="Text Box 3"/>
          <p:cNvSpPr txBox="1">
            <a:spLocks noChangeArrowheads="1"/>
          </p:cNvSpPr>
          <p:nvPr/>
        </p:nvSpPr>
        <p:spPr bwMode="auto">
          <a:xfrm>
            <a:off x="457200" y="5715000"/>
            <a:ext cx="8686800" cy="396875"/>
          </a:xfrm>
          <a:prstGeom prst="rect">
            <a:avLst/>
          </a:prstGeom>
          <a:noFill/>
          <a:ln w="9525">
            <a:noFill/>
            <a:miter lim="800000"/>
            <a:headEnd/>
            <a:tailEnd/>
          </a:ln>
        </p:spPr>
        <p:txBody>
          <a:bodyPr>
            <a:spAutoFit/>
          </a:bodyPr>
          <a:lstStyle/>
          <a:p>
            <a:pPr eaLnBrk="0" hangingPunct="0">
              <a:spcBef>
                <a:spcPct val="50000"/>
              </a:spcBef>
            </a:pPr>
            <a:r>
              <a:rPr lang="en-GB" sz="2000" b="1">
                <a:solidFill>
                  <a:srgbClr val="000099"/>
                </a:solidFill>
              </a:rPr>
              <a:t>All molecules have the same logP ~1.5, but different 3D MLP pattern.</a:t>
            </a:r>
          </a:p>
        </p:txBody>
      </p:sp>
      <p:pic>
        <p:nvPicPr>
          <p:cNvPr id="48132" name="Picture 4" descr="jp_mlpdrugs"/>
          <p:cNvPicPr>
            <a:picLocks noChangeAspect="1" noChangeArrowheads="1"/>
          </p:cNvPicPr>
          <p:nvPr/>
        </p:nvPicPr>
        <p:blipFill>
          <a:blip r:embed="rId3" cstate="print"/>
          <a:srcRect/>
          <a:stretch>
            <a:fillRect/>
          </a:stretch>
        </p:blipFill>
        <p:spPr bwMode="auto">
          <a:xfrm>
            <a:off x="1079500" y="914400"/>
            <a:ext cx="6934200" cy="4211638"/>
          </a:xfrm>
          <a:prstGeom prst="rect">
            <a:avLst/>
          </a:prstGeom>
          <a:noFill/>
          <a:ln w="9525">
            <a:noFill/>
            <a:miter lim="800000"/>
            <a:headEnd/>
            <a:tailEnd/>
          </a:ln>
        </p:spPr>
      </p:pic>
      <p:sp>
        <p:nvSpPr>
          <p:cNvPr id="48133" name="Text Box 5"/>
          <p:cNvSpPr txBox="1">
            <a:spLocks noChangeArrowheads="1"/>
          </p:cNvSpPr>
          <p:nvPr/>
        </p:nvSpPr>
        <p:spPr bwMode="auto">
          <a:xfrm>
            <a:off x="4953000" y="5245100"/>
            <a:ext cx="3149600" cy="274638"/>
          </a:xfrm>
          <a:prstGeom prst="rect">
            <a:avLst/>
          </a:prstGeom>
          <a:noFill/>
          <a:ln w="9525">
            <a:noFill/>
            <a:miter lim="800000"/>
            <a:headEnd/>
            <a:tailEnd/>
          </a:ln>
        </p:spPr>
        <p:txBody>
          <a:bodyPr>
            <a:spAutoFit/>
          </a:bodyPr>
          <a:lstStyle/>
          <a:p>
            <a:pPr eaLnBrk="0" hangingPunct="0">
              <a:spcBef>
                <a:spcPct val="50000"/>
              </a:spcBef>
            </a:pPr>
            <a:r>
              <a:rPr lang="en-GB" sz="1200" b="1"/>
              <a:t>hydrophobic </a:t>
            </a:r>
            <a:r>
              <a:rPr lang="en-GB" sz="1200" b="1">
                <a:solidFill>
                  <a:srgbClr val="FF33CC"/>
                </a:solidFill>
                <a:sym typeface="Webdings" pitchFamily="18" charset="2"/>
              </a:rPr>
              <a:t></a:t>
            </a:r>
            <a:r>
              <a:rPr lang="en-GB" sz="1200" b="1">
                <a:solidFill>
                  <a:srgbClr val="0000CC"/>
                </a:solidFill>
                <a:sym typeface="Webdings" pitchFamily="18" charset="2"/>
              </a:rPr>
              <a:t></a:t>
            </a:r>
            <a:r>
              <a:rPr lang="en-GB" sz="1200" b="1">
                <a:solidFill>
                  <a:srgbClr val="66FF33"/>
                </a:solidFill>
                <a:sym typeface="Webdings" pitchFamily="18" charset="2"/>
              </a:rPr>
              <a:t></a:t>
            </a:r>
            <a:r>
              <a:rPr lang="en-GB" sz="1200" b="1">
                <a:solidFill>
                  <a:srgbClr val="FFFF00"/>
                </a:solidFill>
                <a:sym typeface="Webdings" pitchFamily="18" charset="2"/>
              </a:rPr>
              <a:t></a:t>
            </a:r>
            <a:r>
              <a:rPr lang="en-GB" sz="1200" b="1">
                <a:solidFill>
                  <a:srgbClr val="FFCC99"/>
                </a:solidFill>
                <a:sym typeface="Webdings" pitchFamily="18" charset="2"/>
              </a:rPr>
              <a:t></a:t>
            </a:r>
            <a:r>
              <a:rPr lang="en-GB" sz="1200" b="1">
                <a:solidFill>
                  <a:srgbClr val="FF0000"/>
                </a:solidFill>
                <a:sym typeface="Webdings" pitchFamily="18" charset="2"/>
              </a:rPr>
              <a:t> </a:t>
            </a:r>
            <a:r>
              <a:rPr lang="en-GB" sz="1200" b="1"/>
              <a:t>hydrophilic</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p:txBody>
          <a:bodyPr/>
          <a:lstStyle/>
          <a:p>
            <a:pPr eaLnBrk="1" hangingPunct="1">
              <a:lnSpc>
                <a:spcPct val="80000"/>
              </a:lnSpc>
              <a:buFont typeface="Wingdings" pitchFamily="2" charset="2"/>
              <a:buNone/>
            </a:pPr>
            <a:endParaRPr lang="de-DE" sz="2100" smtClean="0"/>
          </a:p>
          <a:p>
            <a:pPr lvl="1" eaLnBrk="1" hangingPunct="1">
              <a:lnSpc>
                <a:spcPct val="80000"/>
              </a:lnSpc>
            </a:pPr>
            <a:r>
              <a:rPr lang="de-DE" smtClean="0"/>
              <a:t>Drug is exposed to a large variety</a:t>
            </a:r>
          </a:p>
          <a:p>
            <a:pPr lvl="1" eaLnBrk="1" hangingPunct="1">
              <a:lnSpc>
                <a:spcPct val="80000"/>
              </a:lnSpc>
              <a:buFont typeface="Wingdings" pitchFamily="2" charset="2"/>
              <a:buNone/>
            </a:pPr>
            <a:r>
              <a:rPr lang="de-DE" smtClean="0"/>
              <a:t>	of pH values:</a:t>
            </a:r>
          </a:p>
          <a:p>
            <a:pPr lvl="2" eaLnBrk="1" hangingPunct="1">
              <a:lnSpc>
                <a:spcPct val="80000"/>
              </a:lnSpc>
            </a:pPr>
            <a:endParaRPr lang="de-DE" smtClean="0"/>
          </a:p>
          <a:p>
            <a:pPr lvl="2" eaLnBrk="1" hangingPunct="1">
              <a:lnSpc>
                <a:spcPct val="80000"/>
              </a:lnSpc>
            </a:pPr>
            <a:r>
              <a:rPr lang="de-DE" smtClean="0"/>
              <a:t>Saliva pH 6.4</a:t>
            </a:r>
          </a:p>
          <a:p>
            <a:pPr lvl="2" eaLnBrk="1" hangingPunct="1">
              <a:lnSpc>
                <a:spcPct val="80000"/>
              </a:lnSpc>
            </a:pPr>
            <a:r>
              <a:rPr lang="de-DE" smtClean="0"/>
              <a:t>Stomach pH 1.0 – 3.5</a:t>
            </a:r>
          </a:p>
          <a:p>
            <a:pPr lvl="2" eaLnBrk="1" hangingPunct="1">
              <a:lnSpc>
                <a:spcPct val="80000"/>
              </a:lnSpc>
            </a:pPr>
            <a:r>
              <a:rPr lang="de-DE" smtClean="0"/>
              <a:t>Duodenum pH 5 – 7.5</a:t>
            </a:r>
          </a:p>
          <a:p>
            <a:pPr lvl="2" eaLnBrk="1" hangingPunct="1">
              <a:lnSpc>
                <a:spcPct val="80000"/>
              </a:lnSpc>
            </a:pPr>
            <a:r>
              <a:rPr lang="de-DE" smtClean="0"/>
              <a:t>Jejunum pH 6.5 – 8 </a:t>
            </a:r>
          </a:p>
          <a:p>
            <a:pPr lvl="2" eaLnBrk="1" hangingPunct="1">
              <a:lnSpc>
                <a:spcPct val="80000"/>
              </a:lnSpc>
            </a:pPr>
            <a:r>
              <a:rPr lang="de-DE" smtClean="0"/>
              <a:t>Colon pH 5.5 – 6.8</a:t>
            </a:r>
          </a:p>
          <a:p>
            <a:pPr lvl="2" eaLnBrk="1" hangingPunct="1">
              <a:lnSpc>
                <a:spcPct val="80000"/>
              </a:lnSpc>
            </a:pPr>
            <a:r>
              <a:rPr lang="de-DE" smtClean="0"/>
              <a:t>Blood pH 7.4</a:t>
            </a:r>
          </a:p>
          <a:p>
            <a:pPr lvl="2" eaLnBrk="1" hangingPunct="1">
              <a:lnSpc>
                <a:spcPct val="80000"/>
              </a:lnSpc>
            </a:pPr>
            <a:endParaRPr lang="de-DE" smtClean="0"/>
          </a:p>
          <a:p>
            <a:pPr lvl="1" eaLnBrk="1" hangingPunct="1">
              <a:lnSpc>
                <a:spcPct val="80000"/>
              </a:lnSpc>
            </a:pPr>
            <a:r>
              <a:rPr lang="de-DE" smtClean="0"/>
              <a:t>„Liver-first-pass-effect“</a:t>
            </a:r>
          </a:p>
        </p:txBody>
      </p:sp>
      <p:pic>
        <p:nvPicPr>
          <p:cNvPr id="49155" name="Picture 4" descr="Human_Body_5"/>
          <p:cNvPicPr>
            <a:picLocks noChangeAspect="1" noChangeArrowheads="1"/>
          </p:cNvPicPr>
          <p:nvPr/>
        </p:nvPicPr>
        <p:blipFill>
          <a:blip r:embed="rId3" cstate="print"/>
          <a:srcRect/>
          <a:stretch>
            <a:fillRect/>
          </a:stretch>
        </p:blipFill>
        <p:spPr bwMode="auto">
          <a:xfrm>
            <a:off x="6516688" y="1052513"/>
            <a:ext cx="1966912" cy="5689600"/>
          </a:xfrm>
          <a:prstGeom prst="rect">
            <a:avLst/>
          </a:prstGeom>
          <a:noFill/>
          <a:ln w="9525">
            <a:noFill/>
            <a:miter lim="800000"/>
            <a:headEnd/>
            <a:tailEnd/>
          </a:ln>
        </p:spPr>
      </p:pic>
      <p:sp>
        <p:nvSpPr>
          <p:cNvPr id="49156" name="Text Box 5"/>
          <p:cNvSpPr txBox="1">
            <a:spLocks noChangeArrowheads="1"/>
          </p:cNvSpPr>
          <p:nvPr/>
        </p:nvSpPr>
        <p:spPr bwMode="auto">
          <a:xfrm>
            <a:off x="7019925" y="6092825"/>
            <a:ext cx="2124075" cy="214313"/>
          </a:xfrm>
          <a:prstGeom prst="rect">
            <a:avLst/>
          </a:prstGeom>
          <a:noFill/>
          <a:ln w="9525" algn="ctr">
            <a:noFill/>
            <a:miter lim="800000"/>
            <a:headEnd/>
            <a:tailEnd/>
          </a:ln>
        </p:spPr>
        <p:txBody>
          <a:bodyPr>
            <a:spAutoFit/>
          </a:bodyPr>
          <a:lstStyle/>
          <a:p>
            <a:pPr marL="1143000" indent="-228600">
              <a:buFont typeface="Wingdings" pitchFamily="2" charset="2"/>
              <a:buNone/>
            </a:pPr>
            <a:r>
              <a:rPr lang="de-DE" sz="800" b="1">
                <a:solidFill>
                  <a:schemeClr val="bg2"/>
                </a:solidFill>
              </a:rPr>
              <a:t>www.3dscience.com</a:t>
            </a:r>
            <a:r>
              <a:rPr lang="de-DE" sz="800"/>
              <a:t> </a:t>
            </a:r>
            <a:r>
              <a:rPr lang="de-DE" sz="800">
                <a:solidFill>
                  <a:schemeClr val="bg2"/>
                </a:solidFill>
              </a:rPr>
              <a:t> </a:t>
            </a:r>
          </a:p>
        </p:txBody>
      </p:sp>
      <p:sp>
        <p:nvSpPr>
          <p:cNvPr id="49157" name="Freeform 6"/>
          <p:cNvSpPr>
            <a:spLocks/>
          </p:cNvSpPr>
          <p:nvPr/>
        </p:nvSpPr>
        <p:spPr bwMode="auto">
          <a:xfrm>
            <a:off x="6227763" y="1425575"/>
            <a:ext cx="1427162" cy="1716088"/>
          </a:xfrm>
          <a:custGeom>
            <a:avLst/>
            <a:gdLst>
              <a:gd name="T0" fmla="*/ 0 w 899"/>
              <a:gd name="T1" fmla="*/ 2147483647 h 1035"/>
              <a:gd name="T2" fmla="*/ 2147483647 w 899"/>
              <a:gd name="T3" fmla="*/ 2147483647 h 1035"/>
              <a:gd name="T4" fmla="*/ 2147483647 w 899"/>
              <a:gd name="T5" fmla="*/ 2147483647 h 1035"/>
              <a:gd name="T6" fmla="*/ 2147483647 w 899"/>
              <a:gd name="T7" fmla="*/ 2147483647 h 1035"/>
              <a:gd name="T8" fmla="*/ 0 60000 65536"/>
              <a:gd name="T9" fmla="*/ 0 60000 65536"/>
              <a:gd name="T10" fmla="*/ 0 60000 65536"/>
              <a:gd name="T11" fmla="*/ 0 60000 65536"/>
              <a:gd name="T12" fmla="*/ 0 w 899"/>
              <a:gd name="T13" fmla="*/ 0 h 1035"/>
              <a:gd name="T14" fmla="*/ 899 w 899"/>
              <a:gd name="T15" fmla="*/ 1035 h 1035"/>
            </a:gdLst>
            <a:ahLst/>
            <a:cxnLst>
              <a:cxn ang="T8">
                <a:pos x="T0" y="T1"/>
              </a:cxn>
              <a:cxn ang="T9">
                <a:pos x="T2" y="T3"/>
              </a:cxn>
              <a:cxn ang="T10">
                <a:pos x="T4" y="T5"/>
              </a:cxn>
              <a:cxn ang="T11">
                <a:pos x="T6" y="T7"/>
              </a:cxn>
            </a:cxnLst>
            <a:rect l="T12" t="T13" r="T14" b="T15"/>
            <a:pathLst>
              <a:path w="899" h="1035">
                <a:moveTo>
                  <a:pt x="0" y="37"/>
                </a:moveTo>
                <a:cubicBezTo>
                  <a:pt x="321" y="18"/>
                  <a:pt x="643" y="0"/>
                  <a:pt x="771" y="83"/>
                </a:cubicBezTo>
                <a:cubicBezTo>
                  <a:pt x="899" y="166"/>
                  <a:pt x="771" y="377"/>
                  <a:pt x="771" y="536"/>
                </a:cubicBezTo>
                <a:cubicBezTo>
                  <a:pt x="771" y="695"/>
                  <a:pt x="771" y="929"/>
                  <a:pt x="771" y="1035"/>
                </a:cubicBezTo>
              </a:path>
            </a:pathLst>
          </a:custGeom>
          <a:noFill/>
          <a:ln w="15875">
            <a:solidFill>
              <a:srgbClr val="800000"/>
            </a:solidFill>
            <a:round/>
            <a:headEnd/>
            <a:tailEnd type="stealth" w="lg" len="lg"/>
          </a:ln>
        </p:spPr>
        <p:txBody>
          <a:bodyPr/>
          <a:lstStyle/>
          <a:p>
            <a:endParaRPr lang="en-US"/>
          </a:p>
        </p:txBody>
      </p:sp>
      <p:pic>
        <p:nvPicPr>
          <p:cNvPr id="49158" name="Picture 7" descr="Dug"/>
          <p:cNvPicPr>
            <a:picLocks noChangeAspect="1" noChangeArrowheads="1"/>
          </p:cNvPicPr>
          <p:nvPr/>
        </p:nvPicPr>
        <p:blipFill>
          <a:blip r:embed="rId4" cstate="print"/>
          <a:srcRect/>
          <a:stretch>
            <a:fillRect/>
          </a:stretch>
        </p:blipFill>
        <p:spPr bwMode="auto">
          <a:xfrm rot="-900000">
            <a:off x="6011863" y="1341438"/>
            <a:ext cx="111125" cy="287337"/>
          </a:xfrm>
          <a:prstGeom prst="rect">
            <a:avLst/>
          </a:prstGeom>
          <a:noFill/>
          <a:ln w="9525">
            <a:noFill/>
            <a:miter lim="800000"/>
            <a:headEnd/>
            <a:tailEnd/>
          </a:ln>
        </p:spPr>
      </p:pic>
      <p:sp>
        <p:nvSpPr>
          <p:cNvPr id="49159" name="Line 10"/>
          <p:cNvSpPr>
            <a:spLocks noChangeShapeType="1"/>
          </p:cNvSpPr>
          <p:nvPr/>
        </p:nvSpPr>
        <p:spPr bwMode="auto">
          <a:xfrm flipV="1">
            <a:off x="3635375" y="1628775"/>
            <a:ext cx="3673475" cy="1008063"/>
          </a:xfrm>
          <a:prstGeom prst="line">
            <a:avLst/>
          </a:prstGeom>
          <a:noFill/>
          <a:ln w="9525" cap="rnd">
            <a:solidFill>
              <a:schemeClr val="tx1"/>
            </a:solidFill>
            <a:prstDash val="sysDot"/>
            <a:round/>
            <a:headEnd/>
            <a:tailEnd type="triangle" w="med" len="med"/>
          </a:ln>
        </p:spPr>
        <p:txBody>
          <a:bodyPr/>
          <a:lstStyle/>
          <a:p>
            <a:endParaRPr lang="en-US"/>
          </a:p>
        </p:txBody>
      </p:sp>
      <p:sp>
        <p:nvSpPr>
          <p:cNvPr id="49160" name="Line 11"/>
          <p:cNvSpPr>
            <a:spLocks noChangeShapeType="1"/>
          </p:cNvSpPr>
          <p:nvPr/>
        </p:nvSpPr>
        <p:spPr bwMode="auto">
          <a:xfrm>
            <a:off x="4427538" y="2852738"/>
            <a:ext cx="3240087" cy="0"/>
          </a:xfrm>
          <a:prstGeom prst="line">
            <a:avLst/>
          </a:prstGeom>
          <a:noFill/>
          <a:ln w="9525" cap="rnd">
            <a:solidFill>
              <a:schemeClr val="tx1"/>
            </a:solidFill>
            <a:prstDash val="sysDot"/>
            <a:round/>
            <a:headEnd/>
            <a:tailEnd type="triangle" w="med" len="med"/>
          </a:ln>
        </p:spPr>
        <p:txBody>
          <a:bodyPr/>
          <a:lstStyle/>
          <a:p>
            <a:endParaRPr lang="en-US"/>
          </a:p>
        </p:txBody>
      </p:sp>
      <p:sp>
        <p:nvSpPr>
          <p:cNvPr id="49161" name="AutoShape 13"/>
          <p:cNvSpPr>
            <a:spLocks/>
          </p:cNvSpPr>
          <p:nvPr/>
        </p:nvSpPr>
        <p:spPr bwMode="auto">
          <a:xfrm>
            <a:off x="4427538" y="2997200"/>
            <a:ext cx="73025" cy="576263"/>
          </a:xfrm>
          <a:prstGeom prst="rightBrace">
            <a:avLst>
              <a:gd name="adj1" fmla="val 65761"/>
              <a:gd name="adj2" fmla="val 50000"/>
            </a:avLst>
          </a:prstGeom>
          <a:noFill/>
          <a:ln w="9525" cap="rnd">
            <a:solidFill>
              <a:schemeClr val="tx1"/>
            </a:solidFill>
            <a:prstDash val="sysDot"/>
            <a:round/>
            <a:headEnd/>
            <a:tailEnd/>
          </a:ln>
        </p:spPr>
        <p:txBody>
          <a:bodyPr wrap="none" anchor="ctr"/>
          <a:lstStyle/>
          <a:p>
            <a:endParaRPr lang="en-US"/>
          </a:p>
        </p:txBody>
      </p:sp>
      <p:sp>
        <p:nvSpPr>
          <p:cNvPr id="49162" name="Line 14"/>
          <p:cNvSpPr>
            <a:spLocks noChangeShapeType="1"/>
          </p:cNvSpPr>
          <p:nvPr/>
        </p:nvSpPr>
        <p:spPr bwMode="auto">
          <a:xfrm flipV="1">
            <a:off x="4500563" y="3068638"/>
            <a:ext cx="2808287" cy="217487"/>
          </a:xfrm>
          <a:prstGeom prst="line">
            <a:avLst/>
          </a:prstGeom>
          <a:noFill/>
          <a:ln w="9525" cap="rnd">
            <a:solidFill>
              <a:schemeClr val="tx1"/>
            </a:solidFill>
            <a:prstDash val="sysDot"/>
            <a:round/>
            <a:headEnd/>
            <a:tailEnd type="triangle" w="med" len="med"/>
          </a:ln>
        </p:spPr>
        <p:txBody>
          <a:bodyPr/>
          <a:lstStyle/>
          <a:p>
            <a:endParaRPr lang="en-US"/>
          </a:p>
        </p:txBody>
      </p:sp>
      <p:sp>
        <p:nvSpPr>
          <p:cNvPr id="49163" name="Line 15"/>
          <p:cNvSpPr>
            <a:spLocks noChangeShapeType="1"/>
          </p:cNvSpPr>
          <p:nvPr/>
        </p:nvSpPr>
        <p:spPr bwMode="auto">
          <a:xfrm flipV="1">
            <a:off x="4354513" y="2781300"/>
            <a:ext cx="3025775" cy="1584325"/>
          </a:xfrm>
          <a:prstGeom prst="line">
            <a:avLst/>
          </a:prstGeom>
          <a:noFill/>
          <a:ln w="9525" cap="rnd">
            <a:solidFill>
              <a:schemeClr val="tx1"/>
            </a:solidFill>
            <a:prstDash val="sysDot"/>
            <a:round/>
            <a:headEnd/>
            <a:tailEnd type="triangle" w="med" len="med"/>
          </a:ln>
        </p:spPr>
        <p:txBody>
          <a:bodyPr/>
          <a:lstStyle/>
          <a:p>
            <a:endParaRPr lang="en-US"/>
          </a:p>
        </p:txBody>
      </p:sp>
      <p:sp>
        <p:nvSpPr>
          <p:cNvPr id="49164" name="Rectangle 15"/>
          <p:cNvSpPr>
            <a:spLocks noChangeArrowheads="1"/>
          </p:cNvSpPr>
          <p:nvPr/>
        </p:nvSpPr>
        <p:spPr bwMode="auto">
          <a:xfrm>
            <a:off x="1214438" y="285750"/>
            <a:ext cx="6519862" cy="534988"/>
          </a:xfrm>
          <a:prstGeom prst="rect">
            <a:avLst/>
          </a:prstGeom>
          <a:noFill/>
          <a:ln w="9525">
            <a:noFill/>
            <a:miter lim="800000"/>
            <a:headEnd/>
            <a:tailEnd/>
          </a:ln>
        </p:spPr>
        <p:txBody>
          <a:bodyPr wrap="none">
            <a:spAutoFit/>
          </a:bodyPr>
          <a:lstStyle/>
          <a:p>
            <a:pPr>
              <a:lnSpc>
                <a:spcPct val="80000"/>
              </a:lnSpc>
            </a:pPr>
            <a:r>
              <a:rPr lang="de-DE" sz="3600"/>
              <a:t>Example of oral administration: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09600" y="304800"/>
            <a:ext cx="7772400" cy="1143000"/>
          </a:xfrm>
        </p:spPr>
        <p:txBody>
          <a:bodyPr/>
          <a:lstStyle/>
          <a:p>
            <a:pPr eaLnBrk="1" hangingPunct="1">
              <a:defRPr/>
            </a:pPr>
            <a:r>
              <a:rPr lang="en-US" altLang="ko-KR" sz="4000" b="1" smtClean="0">
                <a:solidFill>
                  <a:srgbClr val="990000"/>
                </a:solidFill>
                <a:effectLst>
                  <a:outerShdw blurRad="38100" dist="38100" dir="2700000" algn="tl">
                    <a:srgbClr val="C0C0C0"/>
                  </a:outerShdw>
                </a:effectLst>
                <a:ea typeface="굴림" pitchFamily="34" charset="-127"/>
              </a:rPr>
              <a:t>Lipophilic Descriptors</a:t>
            </a:r>
            <a:endParaRPr lang="fr-FR" sz="4000" smtClean="0">
              <a:solidFill>
                <a:srgbClr val="990000"/>
              </a:solidFill>
              <a:effectLst>
                <a:outerShdw blurRad="38100" dist="38100" dir="2700000" algn="tl">
                  <a:srgbClr val="C0C0C0"/>
                </a:outerShdw>
              </a:effectLst>
            </a:endParaRPr>
          </a:p>
        </p:txBody>
      </p:sp>
      <p:sp>
        <p:nvSpPr>
          <p:cNvPr id="47107" name="Rectangle 3"/>
          <p:cNvSpPr>
            <a:spLocks noGrp="1" noChangeArrowheads="1"/>
          </p:cNvSpPr>
          <p:nvPr>
            <p:ph type="body" idx="1"/>
          </p:nvPr>
        </p:nvSpPr>
        <p:spPr>
          <a:xfrm>
            <a:off x="228600" y="3124200"/>
            <a:ext cx="4114800" cy="1371600"/>
          </a:xfrm>
        </p:spPr>
        <p:txBody>
          <a:bodyPr/>
          <a:lstStyle/>
          <a:p>
            <a:pPr eaLnBrk="1" hangingPunct="1">
              <a:defRPr/>
            </a:pPr>
            <a:r>
              <a:rPr lang="en-US" altLang="ko-KR" sz="2400" b="1" smtClean="0">
                <a:effectLst>
                  <a:outerShdw blurRad="38100" dist="38100" dir="2700000" algn="tl">
                    <a:srgbClr val="C0C0C0"/>
                  </a:outerShdw>
                </a:effectLst>
                <a:ea typeface="굴림" pitchFamily="34" charset="-127"/>
              </a:rPr>
              <a:t>Log D </a:t>
            </a:r>
            <a:endParaRPr lang="fr-FR" altLang="ko-KR" sz="2400" b="1" smtClean="0">
              <a:effectLst>
                <a:outerShdw blurRad="38100" dist="38100" dir="2700000" algn="tl">
                  <a:srgbClr val="C0C0C0"/>
                </a:outerShdw>
              </a:effectLst>
              <a:ea typeface="굴림" pitchFamily="34" charset="-127"/>
            </a:endParaRPr>
          </a:p>
          <a:p>
            <a:pPr eaLnBrk="1" hangingPunct="1">
              <a:defRPr/>
            </a:pPr>
            <a:r>
              <a:rPr lang="en-US" altLang="ko-KR" sz="2000" b="1" smtClean="0">
                <a:effectLst>
                  <a:outerShdw blurRad="38100" dist="38100" dir="2700000" algn="tl">
                    <a:srgbClr val="C0C0C0"/>
                  </a:outerShdw>
                </a:effectLst>
                <a:ea typeface="굴림" pitchFamily="34" charset="-127"/>
              </a:rPr>
              <a:t>Log P</a:t>
            </a:r>
            <a:r>
              <a:rPr lang="en-US" altLang="ko-KR" sz="2000" b="1" baseline="30000" smtClean="0">
                <a:effectLst>
                  <a:outerShdw blurRad="38100" dist="38100" dir="2700000" algn="tl">
                    <a:srgbClr val="C0C0C0"/>
                  </a:outerShdw>
                </a:effectLst>
                <a:ea typeface="굴림" pitchFamily="34" charset="-127"/>
              </a:rPr>
              <a:t>N</a:t>
            </a:r>
            <a:r>
              <a:rPr lang="en-US" altLang="ko-KR" sz="2000" b="1" smtClean="0">
                <a:effectLst>
                  <a:outerShdw blurRad="38100" dist="38100" dir="2700000" algn="tl">
                    <a:srgbClr val="C0C0C0"/>
                  </a:outerShdw>
                </a:effectLst>
                <a:ea typeface="굴림" pitchFamily="34" charset="-127"/>
              </a:rPr>
              <a:t> : </a:t>
            </a:r>
            <a:r>
              <a:rPr lang="en-US" altLang="ko-KR" sz="2000" smtClean="0">
                <a:effectLst>
                  <a:outerShdw blurRad="38100" dist="38100" dir="2700000" algn="tl">
                    <a:srgbClr val="C0C0C0"/>
                  </a:outerShdw>
                </a:effectLst>
                <a:ea typeface="굴림" pitchFamily="34" charset="-127"/>
              </a:rPr>
              <a:t>logP of the neutral form </a:t>
            </a:r>
            <a:endParaRPr lang="fr-FR" altLang="ko-KR" sz="2000" b="1" smtClean="0">
              <a:effectLst>
                <a:outerShdw blurRad="38100" dist="38100" dir="2700000" algn="tl">
                  <a:srgbClr val="C0C0C0"/>
                </a:outerShdw>
              </a:effectLst>
              <a:ea typeface="굴림" pitchFamily="34" charset="-127"/>
            </a:endParaRPr>
          </a:p>
          <a:p>
            <a:pPr eaLnBrk="1" hangingPunct="1">
              <a:defRPr/>
            </a:pPr>
            <a:r>
              <a:rPr lang="en-US" altLang="ko-KR" sz="2000" b="1" smtClean="0">
                <a:effectLst>
                  <a:outerShdw blurRad="38100" dist="38100" dir="2700000" algn="tl">
                    <a:srgbClr val="C0C0C0"/>
                  </a:outerShdw>
                </a:effectLst>
                <a:ea typeface="굴림" pitchFamily="34" charset="-127"/>
              </a:rPr>
              <a:t>Log P</a:t>
            </a:r>
            <a:r>
              <a:rPr lang="en-US" altLang="ko-KR" sz="2000" b="1" baseline="30000" smtClean="0">
                <a:effectLst>
                  <a:outerShdw blurRad="38100" dist="38100" dir="2700000" algn="tl">
                    <a:srgbClr val="C0C0C0"/>
                  </a:outerShdw>
                </a:effectLst>
                <a:ea typeface="굴림" pitchFamily="34" charset="-127"/>
              </a:rPr>
              <a:t>I</a:t>
            </a:r>
            <a:r>
              <a:rPr lang="en-US" altLang="ko-KR" sz="2000" b="1" smtClean="0">
                <a:effectLst>
                  <a:outerShdw blurRad="38100" dist="38100" dir="2700000" algn="tl">
                    <a:srgbClr val="C0C0C0"/>
                  </a:outerShdw>
                </a:effectLst>
                <a:ea typeface="굴림" pitchFamily="34" charset="-127"/>
              </a:rPr>
              <a:t>  : </a:t>
            </a:r>
            <a:r>
              <a:rPr lang="en-US" altLang="ko-KR" sz="2000" smtClean="0">
                <a:effectLst>
                  <a:outerShdw blurRad="38100" dist="38100" dir="2700000" algn="tl">
                    <a:srgbClr val="C0C0C0"/>
                  </a:outerShdw>
                </a:effectLst>
                <a:ea typeface="굴림" pitchFamily="34" charset="-127"/>
              </a:rPr>
              <a:t>logP of the ionized form </a:t>
            </a:r>
            <a:endParaRPr lang="fr-FR" altLang="ko-KR" sz="2000" b="1" smtClean="0">
              <a:effectLst>
                <a:outerShdw blurRad="38100" dist="38100" dir="2700000" algn="tl">
                  <a:srgbClr val="C0C0C0"/>
                </a:outerShdw>
              </a:effectLst>
              <a:ea typeface="굴림" pitchFamily="34" charset="-127"/>
            </a:endParaRPr>
          </a:p>
        </p:txBody>
      </p:sp>
      <p:graphicFrame>
        <p:nvGraphicFramePr>
          <p:cNvPr id="47108" name="Object 4"/>
          <p:cNvGraphicFramePr>
            <a:graphicFrameLocks noChangeAspect="1"/>
          </p:cNvGraphicFramePr>
          <p:nvPr/>
        </p:nvGraphicFramePr>
        <p:xfrm>
          <a:off x="228600" y="1600200"/>
          <a:ext cx="4038600" cy="646113"/>
        </p:xfrm>
        <a:graphic>
          <a:graphicData uri="http://schemas.openxmlformats.org/presentationml/2006/ole">
            <mc:AlternateContent xmlns:mc="http://schemas.openxmlformats.org/markup-compatibility/2006">
              <mc:Choice xmlns:v="urn:schemas-microsoft-com:vml" Requires="v">
                <p:oleObj spid="_x0000_s11271" name="Equation" r:id="rId4" imgW="1586811" imgH="253890" progId="">
                  <p:embed/>
                </p:oleObj>
              </mc:Choice>
              <mc:Fallback>
                <p:oleObj name="Equation" r:id="rId4" imgW="1586811" imgH="253890"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600200"/>
                        <a:ext cx="4038600" cy="646113"/>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808080"/>
                              </a:outerShdw>
                            </a:effectLst>
                          </a14:hiddenEffects>
                        </a:ext>
                      </a:extLst>
                    </p:spPr>
                  </p:pic>
                </p:oleObj>
              </mc:Fallback>
            </mc:AlternateContent>
          </a:graphicData>
        </a:graphic>
      </p:graphicFrame>
      <p:pic>
        <p:nvPicPr>
          <p:cNvPr id="47109" name="Picture 5"/>
          <p:cNvPicPr>
            <a:picLocks noChangeAspect="1" noChangeArrowheads="1"/>
          </p:cNvPicPr>
          <p:nvPr/>
        </p:nvPicPr>
        <p:blipFill>
          <a:blip r:embed="rId6" cstate="print"/>
          <a:srcRect/>
          <a:stretch>
            <a:fillRect/>
          </a:stretch>
        </p:blipFill>
        <p:spPr bwMode="auto">
          <a:xfrm>
            <a:off x="4703763" y="1598613"/>
            <a:ext cx="4267200" cy="38560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wipe(left)">
                                      <p:cBhvr>
                                        <p:cTn id="7" dur="500"/>
                                        <p:tgtEl>
                                          <p:spTgt spid="47108"/>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checkerboard(across)">
                                      <p:cBhvr>
                                        <p:cTn id="11" dur="500"/>
                                        <p:tgtEl>
                                          <p:spTgt spid="47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de-DE" sz="4000" smtClean="0"/>
              <a:t>logD – The Calculation</a:t>
            </a:r>
          </a:p>
        </p:txBody>
      </p:sp>
      <p:sp>
        <p:nvSpPr>
          <p:cNvPr id="50179" name="Rectangle 3"/>
          <p:cNvSpPr>
            <a:spLocks noGrp="1" noChangeArrowheads="1"/>
          </p:cNvSpPr>
          <p:nvPr>
            <p:ph type="body" sz="half" idx="1"/>
          </p:nvPr>
        </p:nvSpPr>
        <p:spPr>
          <a:xfrm>
            <a:off x="1182688" y="1052513"/>
            <a:ext cx="7350125" cy="5080000"/>
          </a:xfrm>
        </p:spPr>
        <p:txBody>
          <a:bodyPr/>
          <a:lstStyle/>
          <a:p>
            <a:pPr eaLnBrk="1" hangingPunct="1">
              <a:lnSpc>
                <a:spcPct val="80000"/>
              </a:lnSpc>
            </a:pPr>
            <a:endParaRPr lang="de-DE" smtClean="0"/>
          </a:p>
          <a:p>
            <a:pPr eaLnBrk="1" hangingPunct="1">
              <a:lnSpc>
                <a:spcPct val="80000"/>
              </a:lnSpc>
            </a:pPr>
            <a:r>
              <a:rPr lang="de-DE" sz="2400" b="1" smtClean="0">
                <a:solidFill>
                  <a:srgbClr val="C00000"/>
                </a:solidFill>
              </a:rPr>
              <a:t>LogD</a:t>
            </a:r>
            <a:r>
              <a:rPr lang="de-DE" sz="2400" smtClean="0"/>
              <a:t> may simply be calculated from predicted </a:t>
            </a:r>
            <a:r>
              <a:rPr lang="de-DE" sz="2400" b="1" smtClean="0">
                <a:solidFill>
                  <a:srgbClr val="0070C0"/>
                </a:solidFill>
              </a:rPr>
              <a:t>logP</a:t>
            </a:r>
            <a:r>
              <a:rPr lang="de-DE" sz="2400" smtClean="0"/>
              <a:t> and </a:t>
            </a:r>
            <a:r>
              <a:rPr lang="de-DE" sz="2400" b="1" smtClean="0">
                <a:solidFill>
                  <a:srgbClr val="0070C0"/>
                </a:solidFill>
              </a:rPr>
              <a:t>pK</a:t>
            </a:r>
            <a:r>
              <a:rPr lang="de-DE" sz="2400" b="1" baseline="-25000" smtClean="0">
                <a:solidFill>
                  <a:srgbClr val="0070C0"/>
                </a:solidFill>
              </a:rPr>
              <a:t>a</a:t>
            </a:r>
            <a:r>
              <a:rPr lang="de-DE" sz="2400" smtClean="0"/>
              <a:t> of the singly ionized species at certain pH:</a:t>
            </a:r>
          </a:p>
          <a:p>
            <a:pPr eaLnBrk="1" hangingPunct="1">
              <a:lnSpc>
                <a:spcPct val="80000"/>
              </a:lnSpc>
              <a:buFont typeface="Wingdings" pitchFamily="2" charset="2"/>
              <a:buNone/>
            </a:pPr>
            <a:endParaRPr lang="de-DE" smtClean="0"/>
          </a:p>
          <a:p>
            <a:pPr eaLnBrk="1" hangingPunct="1">
              <a:lnSpc>
                <a:spcPct val="80000"/>
              </a:lnSpc>
            </a:pPr>
            <a:r>
              <a:rPr lang="de-DE" sz="2400" smtClean="0"/>
              <a:t>For acids:</a:t>
            </a:r>
          </a:p>
          <a:p>
            <a:pPr eaLnBrk="1" hangingPunct="1">
              <a:lnSpc>
                <a:spcPct val="80000"/>
              </a:lnSpc>
              <a:buFont typeface="Wingdings" pitchFamily="2" charset="2"/>
              <a:buNone/>
            </a:pPr>
            <a:r>
              <a:rPr lang="de-DE" sz="1800" smtClean="0"/>
              <a:t>		</a:t>
            </a:r>
            <a:r>
              <a:rPr lang="de-DE" smtClean="0"/>
              <a:t>logD</a:t>
            </a:r>
            <a:r>
              <a:rPr lang="de-DE" baseline="-25000" smtClean="0"/>
              <a:t>(pH)</a:t>
            </a:r>
            <a:r>
              <a:rPr lang="de-DE" smtClean="0"/>
              <a:t> = logP – log[1 + 10</a:t>
            </a:r>
            <a:r>
              <a:rPr lang="de-DE" baseline="30000" smtClean="0"/>
              <a:t>(pH - pK</a:t>
            </a:r>
            <a:r>
              <a:rPr lang="de-DE" baseline="15000" smtClean="0"/>
              <a:t>a</a:t>
            </a:r>
            <a:r>
              <a:rPr lang="de-DE" baseline="30000" smtClean="0"/>
              <a:t>)</a:t>
            </a:r>
            <a:r>
              <a:rPr lang="de-DE" smtClean="0"/>
              <a:t>]</a:t>
            </a:r>
          </a:p>
          <a:p>
            <a:pPr eaLnBrk="1" hangingPunct="1">
              <a:lnSpc>
                <a:spcPct val="80000"/>
              </a:lnSpc>
              <a:buFont typeface="Wingdings" pitchFamily="2" charset="2"/>
              <a:buNone/>
            </a:pPr>
            <a:endParaRPr lang="de-DE" sz="1800" smtClean="0"/>
          </a:p>
          <a:p>
            <a:pPr eaLnBrk="1" hangingPunct="1">
              <a:lnSpc>
                <a:spcPct val="80000"/>
              </a:lnSpc>
              <a:buFont typeface="Wingdings" pitchFamily="2" charset="2"/>
              <a:buNone/>
            </a:pPr>
            <a:endParaRPr lang="de-DE" sz="2400" smtClean="0"/>
          </a:p>
          <a:p>
            <a:pPr eaLnBrk="1" hangingPunct="1">
              <a:lnSpc>
                <a:spcPct val="80000"/>
              </a:lnSpc>
            </a:pPr>
            <a:r>
              <a:rPr lang="de-DE" sz="2400" smtClean="0"/>
              <a:t>For bases</a:t>
            </a:r>
            <a:r>
              <a:rPr lang="de-DE" smtClean="0"/>
              <a:t>:</a:t>
            </a:r>
          </a:p>
          <a:p>
            <a:pPr eaLnBrk="1" hangingPunct="1">
              <a:lnSpc>
                <a:spcPct val="80000"/>
              </a:lnSpc>
              <a:buFont typeface="Wingdings" pitchFamily="2" charset="2"/>
              <a:buNone/>
            </a:pPr>
            <a:r>
              <a:rPr lang="de-DE" smtClean="0"/>
              <a:t>		logD</a:t>
            </a:r>
            <a:r>
              <a:rPr lang="de-DE" baseline="-25000" smtClean="0"/>
              <a:t>(pH)</a:t>
            </a:r>
            <a:r>
              <a:rPr lang="de-DE" smtClean="0"/>
              <a:t> = logP – log[1 + 10</a:t>
            </a:r>
            <a:r>
              <a:rPr lang="de-DE" baseline="30000" smtClean="0"/>
              <a:t>(pK</a:t>
            </a:r>
            <a:r>
              <a:rPr lang="de-DE" baseline="15000" smtClean="0"/>
              <a:t>a</a:t>
            </a:r>
            <a:r>
              <a:rPr lang="de-DE" baseline="30000" smtClean="0"/>
              <a:t> - pH)</a:t>
            </a:r>
            <a:r>
              <a:rPr lang="de-DE" smtClean="0"/>
              <a: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928802"/>
            <a:ext cx="8001056" cy="3108543"/>
          </a:xfrm>
          <a:prstGeom prst="rect">
            <a:avLst/>
          </a:prstGeom>
        </p:spPr>
        <p:txBody>
          <a:bodyPr wrap="square">
            <a:spAutoFit/>
          </a:bodyPr>
          <a:lstStyle/>
          <a:p>
            <a:endParaRPr lang="en-US" sz="2800" dirty="0" smtClean="0"/>
          </a:p>
          <a:p>
            <a:pPr>
              <a:buFont typeface="Arial" pitchFamily="34" charset="0"/>
              <a:buChar char="•"/>
            </a:pPr>
            <a:r>
              <a:rPr lang="en-US" sz="2800" dirty="0" smtClean="0"/>
              <a:t>  invariance with respect to numbering of atoms, </a:t>
            </a:r>
          </a:p>
          <a:p>
            <a:pPr>
              <a:buFont typeface="Arial" pitchFamily="34" charset="0"/>
              <a:buChar char="•"/>
            </a:pPr>
            <a:r>
              <a:rPr lang="en-US" sz="2800" dirty="0" smtClean="0"/>
              <a:t>  invariance with respect to rotation and translation, </a:t>
            </a:r>
          </a:p>
          <a:p>
            <a:pPr>
              <a:buFont typeface="Arial" pitchFamily="34" charset="0"/>
              <a:buChar char="•"/>
            </a:pPr>
            <a:r>
              <a:rPr lang="en-US" sz="2800" dirty="0" smtClean="0"/>
              <a:t> an unambiguous algorithmically computable definition,</a:t>
            </a:r>
          </a:p>
          <a:p>
            <a:pPr>
              <a:buFont typeface="Arial" pitchFamily="34" charset="0"/>
              <a:buChar char="•"/>
            </a:pPr>
            <a:r>
              <a:rPr lang="en-US" sz="2800" dirty="0" smtClean="0"/>
              <a:t> values in a suitable numerical range for the set of molecules where it is applicable to </a:t>
            </a:r>
          </a:p>
        </p:txBody>
      </p:sp>
      <p:sp>
        <p:nvSpPr>
          <p:cNvPr id="3" name="Rectangle 2"/>
          <p:cNvSpPr/>
          <p:nvPr/>
        </p:nvSpPr>
        <p:spPr>
          <a:xfrm>
            <a:off x="1785918" y="500042"/>
            <a:ext cx="5857916" cy="646331"/>
          </a:xfrm>
          <a:prstGeom prst="rect">
            <a:avLst/>
          </a:prstGeom>
        </p:spPr>
        <p:txBody>
          <a:bodyPr wrap="square">
            <a:spAutoFit/>
          </a:bodyPr>
          <a:lstStyle/>
          <a:p>
            <a:r>
              <a:rPr lang="en-US" sz="3600" b="1" dirty="0" smtClean="0">
                <a:solidFill>
                  <a:srgbClr val="800000"/>
                </a:solidFill>
              </a:rPr>
              <a:t>a descriptor MUST have ...</a:t>
            </a:r>
            <a:endParaRPr lang="en-US" sz="3600" dirty="0">
              <a:solidFill>
                <a:srgbClr val="8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p:cNvSpPr txBox="1">
            <a:spLocks noChangeArrowheads="1"/>
          </p:cNvSpPr>
          <p:nvPr/>
        </p:nvSpPr>
        <p:spPr bwMode="auto">
          <a:xfrm>
            <a:off x="762000" y="457200"/>
            <a:ext cx="7620000" cy="1041400"/>
          </a:xfrm>
          <a:prstGeom prst="rect">
            <a:avLst/>
          </a:prstGeom>
          <a:noFill/>
          <a:ln w="9525">
            <a:noFill/>
            <a:miter lim="800000"/>
            <a:headEnd/>
            <a:tailEnd/>
          </a:ln>
          <a:effectLst>
            <a:outerShdw dist="35921" dir="2700000" algn="ctr" rotWithShape="0">
              <a:schemeClr val="bg2"/>
            </a:outerShdw>
          </a:effectLst>
        </p:spPr>
        <p:txBody>
          <a:bodyPr>
            <a:spAutoFit/>
          </a:bodyPr>
          <a:lstStyle/>
          <a:p>
            <a:pPr>
              <a:lnSpc>
                <a:spcPct val="130000"/>
              </a:lnSpc>
            </a:pPr>
            <a:r>
              <a:rPr lang="en-GB" b="1" dirty="0">
                <a:solidFill>
                  <a:srgbClr val="002060"/>
                </a:solidFill>
                <a:latin typeface="Arial" pitchFamily="34" charset="0"/>
              </a:rPr>
              <a:t>A complete description of all the molecular descriptors is given in:</a:t>
            </a:r>
          </a:p>
        </p:txBody>
      </p:sp>
      <p:sp>
        <p:nvSpPr>
          <p:cNvPr id="4100" name="Text Box 4"/>
          <p:cNvSpPr txBox="1">
            <a:spLocks noChangeArrowheads="1"/>
          </p:cNvSpPr>
          <p:nvPr/>
        </p:nvSpPr>
        <p:spPr bwMode="auto">
          <a:xfrm>
            <a:off x="971600" y="1700808"/>
            <a:ext cx="7872668" cy="523220"/>
          </a:xfrm>
          <a:prstGeom prst="rect">
            <a:avLst/>
          </a:prstGeom>
          <a:noFill/>
          <a:ln w="9525">
            <a:noFill/>
            <a:miter lim="800000"/>
            <a:headEnd/>
            <a:tailEnd/>
          </a:ln>
          <a:effectLst>
            <a:outerShdw dist="35921" dir="2700000" algn="ctr" rotWithShape="0">
              <a:schemeClr val="bg1"/>
            </a:outerShdw>
          </a:effectLst>
        </p:spPr>
        <p:txBody>
          <a:bodyPr wrap="none">
            <a:spAutoFit/>
          </a:bodyPr>
          <a:lstStyle/>
          <a:p>
            <a:r>
              <a:rPr lang="en-US" sz="2800" b="1" dirty="0" smtClean="0">
                <a:solidFill>
                  <a:srgbClr val="000099"/>
                </a:solidFill>
                <a:latin typeface="Comic Sans MS" pitchFamily="66" charset="0"/>
              </a:rPr>
              <a:t>Molecular Descriptors for Chemoinformatics</a:t>
            </a:r>
            <a:endParaRPr lang="en-US" sz="2800" b="1" dirty="0">
              <a:solidFill>
                <a:srgbClr val="000099"/>
              </a:solidFill>
              <a:latin typeface="Comic Sans MS" pitchFamily="66" charset="0"/>
            </a:endParaRPr>
          </a:p>
        </p:txBody>
      </p:sp>
      <p:sp>
        <p:nvSpPr>
          <p:cNvPr id="4101" name="Text Box 5"/>
          <p:cNvSpPr txBox="1">
            <a:spLocks noChangeArrowheads="1"/>
          </p:cNvSpPr>
          <p:nvPr/>
        </p:nvSpPr>
        <p:spPr bwMode="auto">
          <a:xfrm>
            <a:off x="2051720" y="2276872"/>
            <a:ext cx="4700326" cy="369332"/>
          </a:xfrm>
          <a:prstGeom prst="rect">
            <a:avLst/>
          </a:prstGeom>
          <a:noFill/>
          <a:ln w="9525">
            <a:noFill/>
            <a:miter lim="800000"/>
            <a:headEnd/>
            <a:tailEnd/>
          </a:ln>
          <a:effectLst>
            <a:outerShdw dist="35921" dir="2700000" algn="ctr" rotWithShape="0">
              <a:schemeClr val="bg1"/>
            </a:outerShdw>
          </a:effectLst>
        </p:spPr>
        <p:txBody>
          <a:bodyPr wrap="none">
            <a:spAutoFit/>
          </a:bodyPr>
          <a:lstStyle/>
          <a:p>
            <a:r>
              <a:rPr lang="en-US" sz="1800" b="1" dirty="0">
                <a:solidFill>
                  <a:srgbClr val="000099"/>
                </a:solidFill>
                <a:latin typeface="Comic Sans MS" pitchFamily="66" charset="0"/>
              </a:rPr>
              <a:t>Roberto </a:t>
            </a:r>
            <a:r>
              <a:rPr lang="en-US" sz="1800" b="1" dirty="0" err="1">
                <a:solidFill>
                  <a:srgbClr val="000099"/>
                </a:solidFill>
                <a:latin typeface="Comic Sans MS" pitchFamily="66" charset="0"/>
              </a:rPr>
              <a:t>Todeschini</a:t>
            </a:r>
            <a:r>
              <a:rPr lang="en-US" sz="1800" b="1" dirty="0">
                <a:solidFill>
                  <a:srgbClr val="000099"/>
                </a:solidFill>
                <a:latin typeface="Comic Sans MS" pitchFamily="66" charset="0"/>
              </a:rPr>
              <a:t> and </a:t>
            </a:r>
            <a:r>
              <a:rPr lang="en-US" sz="1800" b="1" dirty="0" err="1">
                <a:solidFill>
                  <a:srgbClr val="000099"/>
                </a:solidFill>
                <a:latin typeface="Comic Sans MS" pitchFamily="66" charset="0"/>
              </a:rPr>
              <a:t>Viviana</a:t>
            </a:r>
            <a:r>
              <a:rPr lang="en-US" sz="1800" b="1" dirty="0">
                <a:solidFill>
                  <a:srgbClr val="000099"/>
                </a:solidFill>
                <a:latin typeface="Comic Sans MS" pitchFamily="66" charset="0"/>
              </a:rPr>
              <a:t> </a:t>
            </a:r>
            <a:r>
              <a:rPr lang="en-US" sz="1800" b="1" dirty="0" err="1">
                <a:solidFill>
                  <a:srgbClr val="000099"/>
                </a:solidFill>
                <a:latin typeface="Comic Sans MS" pitchFamily="66" charset="0"/>
              </a:rPr>
              <a:t>Consonni</a:t>
            </a:r>
            <a:endParaRPr lang="en-US" sz="1800" b="1" dirty="0">
              <a:solidFill>
                <a:srgbClr val="000099"/>
              </a:solidFill>
              <a:latin typeface="Comic Sans MS" pitchFamily="66" charset="0"/>
            </a:endParaRPr>
          </a:p>
        </p:txBody>
      </p:sp>
      <p:sp>
        <p:nvSpPr>
          <p:cNvPr id="4103" name="Line 7"/>
          <p:cNvSpPr>
            <a:spLocks noChangeShapeType="1"/>
          </p:cNvSpPr>
          <p:nvPr/>
        </p:nvSpPr>
        <p:spPr bwMode="auto">
          <a:xfrm>
            <a:off x="0" y="6548438"/>
            <a:ext cx="9144000" cy="0"/>
          </a:xfrm>
          <a:prstGeom prst="line">
            <a:avLst/>
          </a:prstGeom>
          <a:noFill/>
          <a:ln w="9525">
            <a:solidFill>
              <a:schemeClr val="folHlink"/>
            </a:solidFill>
            <a:round/>
            <a:headEnd/>
            <a:tailEnd/>
          </a:ln>
          <a:effectLst/>
        </p:spPr>
        <p:txBody>
          <a:bodyPr wrap="none" anchor="ctr"/>
          <a:lstStyle/>
          <a:p>
            <a:endParaRPr lang="en-US"/>
          </a:p>
        </p:txBody>
      </p:sp>
      <p:sp>
        <p:nvSpPr>
          <p:cNvPr id="4107" name="Text Box 11"/>
          <p:cNvSpPr txBox="1">
            <a:spLocks noChangeArrowheads="1"/>
          </p:cNvSpPr>
          <p:nvPr/>
        </p:nvSpPr>
        <p:spPr bwMode="auto">
          <a:xfrm>
            <a:off x="3131840" y="2996952"/>
            <a:ext cx="4603125" cy="646331"/>
          </a:xfrm>
          <a:prstGeom prst="rect">
            <a:avLst/>
          </a:prstGeom>
          <a:noFill/>
          <a:ln w="9525">
            <a:noFill/>
            <a:miter lim="800000"/>
            <a:headEnd/>
            <a:tailEnd/>
          </a:ln>
          <a:effectLst/>
        </p:spPr>
        <p:txBody>
          <a:bodyPr wrap="square">
            <a:spAutoFit/>
          </a:bodyPr>
          <a:lstStyle/>
          <a:p>
            <a:r>
              <a:rPr lang="de-DE" sz="1800" b="1" dirty="0" err="1" smtClean="0">
                <a:solidFill>
                  <a:srgbClr val="000099"/>
                </a:solidFill>
                <a:latin typeface="Comic Sans MS" pitchFamily="66" charset="0"/>
              </a:rPr>
              <a:t>Wiley</a:t>
            </a:r>
            <a:r>
              <a:rPr lang="de-DE" sz="1800" b="1" dirty="0" smtClean="0">
                <a:solidFill>
                  <a:srgbClr val="000099"/>
                </a:solidFill>
                <a:latin typeface="Comic Sans MS" pitchFamily="66" charset="0"/>
              </a:rPr>
              <a:t>-VCH, Weinheim 2009. 1257 pp. (2 </a:t>
            </a:r>
            <a:r>
              <a:rPr lang="de-DE" sz="1800" b="1" dirty="0" err="1" smtClean="0">
                <a:solidFill>
                  <a:srgbClr val="000099"/>
                </a:solidFill>
                <a:latin typeface="Comic Sans MS" pitchFamily="66" charset="0"/>
              </a:rPr>
              <a:t>volumes</a:t>
            </a:r>
            <a:r>
              <a:rPr lang="de-DE" sz="1800" b="1" dirty="0" smtClean="0">
                <a:solidFill>
                  <a:srgbClr val="000099"/>
                </a:solidFill>
                <a:latin typeface="Comic Sans MS" pitchFamily="66" charset="0"/>
              </a:rPr>
              <a:t>),</a:t>
            </a:r>
            <a:endParaRPr lang="en-GB" sz="1800" b="1" dirty="0">
              <a:solidFill>
                <a:srgbClr val="000099"/>
              </a:solidFill>
              <a:latin typeface="Comic Sans MS" pitchFamily="66" charset="0"/>
            </a:endParaRPr>
          </a:p>
        </p:txBody>
      </p:sp>
      <p:pic>
        <p:nvPicPr>
          <p:cNvPr id="292866" name="Picture 2"/>
          <p:cNvPicPr>
            <a:picLocks noChangeAspect="1" noChangeArrowheads="1"/>
          </p:cNvPicPr>
          <p:nvPr/>
        </p:nvPicPr>
        <p:blipFill>
          <a:blip r:embed="rId3" cstate="print"/>
          <a:srcRect/>
          <a:stretch>
            <a:fillRect/>
          </a:stretch>
        </p:blipFill>
        <p:spPr bwMode="auto">
          <a:xfrm>
            <a:off x="251520" y="2780928"/>
            <a:ext cx="2376264" cy="33641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642918"/>
            <a:ext cx="7715336" cy="5447645"/>
          </a:xfrm>
          <a:prstGeom prst="rect">
            <a:avLst/>
          </a:prstGeom>
        </p:spPr>
        <p:txBody>
          <a:bodyPr wrap="square">
            <a:spAutoFit/>
          </a:bodyPr>
          <a:lstStyle/>
          <a:p>
            <a:r>
              <a:rPr lang="en-US" sz="3600" b="1" dirty="0" smtClean="0">
                <a:solidFill>
                  <a:srgbClr val="800000"/>
                </a:solidFill>
              </a:rPr>
              <a:t>a descriptor should have ...</a:t>
            </a:r>
          </a:p>
          <a:p>
            <a:endParaRPr lang="en-US" dirty="0" smtClean="0"/>
          </a:p>
          <a:p>
            <a:pPr>
              <a:buFont typeface="Wingdings" pitchFamily="2" charset="2"/>
              <a:buChar char="Ø"/>
            </a:pPr>
            <a:r>
              <a:rPr lang="en-US" dirty="0" smtClean="0"/>
              <a:t> a structural interpretation</a:t>
            </a:r>
          </a:p>
          <a:p>
            <a:pPr>
              <a:buFont typeface="Wingdings" pitchFamily="2" charset="2"/>
              <a:buChar char="Ø"/>
            </a:pPr>
            <a:r>
              <a:rPr lang="en-US" dirty="0" smtClean="0"/>
              <a:t> a good correlation with at least one property</a:t>
            </a:r>
          </a:p>
          <a:p>
            <a:pPr>
              <a:buFont typeface="Wingdings" pitchFamily="2" charset="2"/>
              <a:buChar char="Ø"/>
            </a:pPr>
            <a:r>
              <a:rPr lang="en-US" dirty="0" smtClean="0"/>
              <a:t> no trivial correlation with other molecular descriptors</a:t>
            </a:r>
          </a:p>
          <a:p>
            <a:pPr>
              <a:buFont typeface="Wingdings" pitchFamily="2" charset="2"/>
              <a:buChar char="Ø"/>
            </a:pPr>
            <a:r>
              <a:rPr lang="en-US" dirty="0" smtClean="0"/>
              <a:t> gradual change in its values with gradual changes in the molecular structure</a:t>
            </a:r>
          </a:p>
          <a:p>
            <a:pPr>
              <a:buFont typeface="Wingdings" pitchFamily="2" charset="2"/>
              <a:buChar char="Ø"/>
            </a:pPr>
            <a:r>
              <a:rPr lang="en-US" dirty="0" smtClean="0"/>
              <a:t> not including in the definition experimental properties</a:t>
            </a:r>
          </a:p>
          <a:p>
            <a:pPr>
              <a:buFont typeface="Wingdings" pitchFamily="2" charset="2"/>
              <a:buChar char="Ø"/>
            </a:pPr>
            <a:r>
              <a:rPr lang="en-US" dirty="0" smtClean="0"/>
              <a:t> not restricted to a too small class of molecular structures</a:t>
            </a:r>
          </a:p>
          <a:p>
            <a:pPr>
              <a:buFont typeface="Wingdings" pitchFamily="2" charset="2"/>
              <a:buChar char="Ø"/>
            </a:pPr>
            <a:r>
              <a:rPr lang="en-US" dirty="0" smtClean="0"/>
              <a:t> preferably, some discrimination power among isomers</a:t>
            </a:r>
          </a:p>
          <a:p>
            <a:pPr>
              <a:buFont typeface="Wingdings" pitchFamily="2" charset="2"/>
              <a:buChar char="Ø"/>
            </a:pPr>
            <a:r>
              <a:rPr lang="en-US" dirty="0" smtClean="0"/>
              <a:t> preferably, not trivially including in the definition other molecular descriptors</a:t>
            </a:r>
          </a:p>
          <a:p>
            <a:pPr>
              <a:buFont typeface="Wingdings" pitchFamily="2" charset="2"/>
              <a:buChar char="Ø"/>
            </a:pPr>
            <a:r>
              <a:rPr lang="en-US" dirty="0" smtClean="0"/>
              <a:t> preferably, allowing reversible decoding (back from the descriptor value to the structure)</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2571744"/>
            <a:ext cx="7772400" cy="1143000"/>
          </a:xfrm>
        </p:spPr>
        <p:txBody>
          <a:bodyPr/>
          <a:lstStyle/>
          <a:p>
            <a:r>
              <a:rPr lang="en-US" sz="8000" dirty="0" smtClean="0">
                <a:solidFill>
                  <a:srgbClr val="002060"/>
                </a:solidFill>
              </a:rPr>
              <a:t>Software</a:t>
            </a:r>
            <a:endParaRPr lang="en-US" sz="8000" dirty="0">
              <a:solidFill>
                <a:srgbClr val="002060"/>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500298" y="142852"/>
            <a:ext cx="3276600" cy="533400"/>
          </a:xfrm>
        </p:spPr>
        <p:txBody>
          <a:bodyPr/>
          <a:lstStyle/>
          <a:p>
            <a:pPr eaLnBrk="1" hangingPunct="1"/>
            <a:r>
              <a:rPr lang="en-US" sz="4000" b="1" i="1" dirty="0" smtClean="0">
                <a:solidFill>
                  <a:srgbClr val="CC0000"/>
                </a:solidFill>
              </a:rPr>
              <a:t>DRAGON</a:t>
            </a:r>
            <a:endParaRPr lang="en-US" sz="4000" b="1" i="1" dirty="0" smtClean="0">
              <a:solidFill>
                <a:schemeClr val="tx1"/>
              </a:solidFill>
            </a:endParaRPr>
          </a:p>
        </p:txBody>
      </p:sp>
      <p:pic>
        <p:nvPicPr>
          <p:cNvPr id="53253" name="Picture 5"/>
          <p:cNvPicPr>
            <a:picLocks noChangeAspect="1" noChangeArrowheads="1"/>
          </p:cNvPicPr>
          <p:nvPr/>
        </p:nvPicPr>
        <p:blipFill>
          <a:blip r:embed="rId3" cstate="print"/>
          <a:srcRect/>
          <a:stretch>
            <a:fillRect/>
          </a:stretch>
        </p:blipFill>
        <p:spPr bwMode="auto">
          <a:xfrm>
            <a:off x="1785918" y="857232"/>
            <a:ext cx="4929222" cy="4079356"/>
          </a:xfrm>
          <a:prstGeom prst="rect">
            <a:avLst/>
          </a:prstGeom>
          <a:noFill/>
          <a:ln w="9525">
            <a:noFill/>
            <a:miter lim="800000"/>
            <a:headEnd/>
            <a:tailEnd/>
          </a:ln>
        </p:spPr>
      </p:pic>
      <p:sp>
        <p:nvSpPr>
          <p:cNvPr id="6" name="Rectangle 5"/>
          <p:cNvSpPr/>
          <p:nvPr/>
        </p:nvSpPr>
        <p:spPr>
          <a:xfrm>
            <a:off x="785786" y="5357826"/>
            <a:ext cx="7286676" cy="1002582"/>
          </a:xfrm>
          <a:prstGeom prst="rect">
            <a:avLst/>
          </a:prstGeom>
        </p:spPr>
        <p:txBody>
          <a:bodyPr wrap="square">
            <a:spAutoFit/>
          </a:bodyPr>
          <a:lstStyle/>
          <a:p>
            <a:pPr>
              <a:lnSpc>
                <a:spcPct val="130000"/>
              </a:lnSpc>
            </a:pPr>
            <a:r>
              <a:rPr lang="en-GB" dirty="0" smtClean="0">
                <a:solidFill>
                  <a:srgbClr val="002060"/>
                </a:solidFill>
                <a:latin typeface="Arial" pitchFamily="34" charset="0"/>
              </a:rPr>
              <a:t>The software DRAGON calculates 1664 molecular descriptors divided in 20 blocks</a:t>
            </a:r>
            <a:endParaRPr lang="en-GB" dirty="0">
              <a:solidFill>
                <a:srgbClr val="002060"/>
              </a:solidFill>
              <a:latin typeface="Arial"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p:cNvPicPr>
            <a:picLocks noChangeAspect="1" noChangeArrowheads="1"/>
          </p:cNvPicPr>
          <p:nvPr/>
        </p:nvPicPr>
        <p:blipFill>
          <a:blip r:embed="rId3" cstate="print"/>
          <a:srcRect/>
          <a:stretch>
            <a:fillRect/>
          </a:stretch>
        </p:blipFill>
        <p:spPr bwMode="auto">
          <a:xfrm>
            <a:off x="357158" y="500042"/>
            <a:ext cx="5572125" cy="4352925"/>
          </a:xfrm>
          <a:prstGeom prst="rect">
            <a:avLst/>
          </a:prstGeom>
          <a:noFill/>
          <a:ln w="9525">
            <a:noFill/>
            <a:miter lim="800000"/>
            <a:headEnd/>
            <a:tailEnd/>
          </a:ln>
        </p:spPr>
      </p:pic>
      <p:sp>
        <p:nvSpPr>
          <p:cNvPr id="4" name="Rectangle 2"/>
          <p:cNvSpPr txBox="1">
            <a:spLocks noChangeArrowheads="1"/>
          </p:cNvSpPr>
          <p:nvPr/>
        </p:nvSpPr>
        <p:spPr>
          <a:xfrm>
            <a:off x="5786446" y="2143116"/>
            <a:ext cx="3571868" cy="5334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1" u="none" strike="noStrike" kern="0" cap="none" spc="0" normalizeH="0" baseline="0" noProof="0" dirty="0" smtClean="0">
                <a:ln>
                  <a:noFill/>
                </a:ln>
                <a:solidFill>
                  <a:srgbClr val="CC0000"/>
                </a:solidFill>
                <a:effectLst/>
                <a:uLnTx/>
                <a:uFillTx/>
                <a:latin typeface="+mj-lt"/>
                <a:ea typeface="+mj-ea"/>
                <a:cs typeface="+mj-cs"/>
              </a:rPr>
              <a:t>CODESSA Pro</a:t>
            </a:r>
            <a:endParaRPr kumimoji="0" lang="en-US" sz="3600" b="1" i="1" u="none" strike="noStrike" kern="0" cap="none" spc="0" normalizeH="0" baseline="0" noProof="0" dirty="0" smtClean="0">
              <a:ln>
                <a:noFill/>
              </a:ln>
              <a:solidFill>
                <a:schemeClr val="tx1"/>
              </a:solidFill>
              <a:effectLst/>
              <a:uLnTx/>
              <a:uFillTx/>
              <a:latin typeface="+mj-lt"/>
              <a:ea typeface="+mj-ea"/>
              <a:cs typeface="+mj-cs"/>
            </a:endParaRPr>
          </a:p>
        </p:txBody>
      </p:sp>
      <p:sp>
        <p:nvSpPr>
          <p:cNvPr id="5" name="Rectangle 4"/>
          <p:cNvSpPr/>
          <p:nvPr/>
        </p:nvSpPr>
        <p:spPr>
          <a:xfrm>
            <a:off x="428596" y="5357826"/>
            <a:ext cx="8358246" cy="1015663"/>
          </a:xfrm>
          <a:prstGeom prst="rect">
            <a:avLst/>
          </a:prstGeom>
        </p:spPr>
        <p:txBody>
          <a:bodyPr wrap="square">
            <a:spAutoFit/>
          </a:bodyPr>
          <a:lstStyle/>
          <a:p>
            <a:pPr>
              <a:buFont typeface="Wingdings" pitchFamily="2" charset="2"/>
              <a:buChar char="ü"/>
            </a:pPr>
            <a:r>
              <a:rPr lang="en-US" sz="2000" dirty="0" smtClean="0"/>
              <a:t>  calculate a large variety of molecular descriptors on the basis of the 3D geometrical structure and/or quantum-chemical parameters;</a:t>
            </a:r>
          </a:p>
          <a:p>
            <a:pPr>
              <a:buFont typeface="Wingdings" pitchFamily="2" charset="2"/>
              <a:buChar char="ü"/>
            </a:pPr>
            <a:r>
              <a:rPr lang="en-US" sz="2000" dirty="0" smtClean="0"/>
              <a:t>  develop (multi)linear and non-linear QSPR</a:t>
            </a:r>
            <a:endParaRPr lang="en-US" sz="20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786050" y="0"/>
            <a:ext cx="3276600" cy="533400"/>
          </a:xfrm>
        </p:spPr>
        <p:txBody>
          <a:bodyPr/>
          <a:lstStyle/>
          <a:p>
            <a:pPr eaLnBrk="1" hangingPunct="1"/>
            <a:r>
              <a:rPr lang="en-US" sz="3100" b="1" i="1" dirty="0" smtClean="0">
                <a:solidFill>
                  <a:srgbClr val="002060"/>
                </a:solidFill>
              </a:rPr>
              <a:t>ISIDA program</a:t>
            </a:r>
            <a:endParaRPr lang="en-US" b="1" i="1" dirty="0" smtClean="0">
              <a:solidFill>
                <a:srgbClr val="002060"/>
              </a:solidFill>
            </a:endParaRPr>
          </a:p>
        </p:txBody>
      </p:sp>
      <p:pic>
        <p:nvPicPr>
          <p:cNvPr id="53252" name="Picture 4" descr="Trl-face"/>
          <p:cNvPicPr>
            <a:picLocks noChangeAspect="1" noChangeArrowheads="1"/>
          </p:cNvPicPr>
          <p:nvPr/>
        </p:nvPicPr>
        <p:blipFill>
          <a:blip r:embed="rId3" cstate="print"/>
          <a:srcRect/>
          <a:stretch>
            <a:fillRect/>
          </a:stretch>
        </p:blipFill>
        <p:spPr bwMode="auto">
          <a:xfrm>
            <a:off x="785786" y="714356"/>
            <a:ext cx="6286512" cy="4407107"/>
          </a:xfrm>
          <a:prstGeom prst="rect">
            <a:avLst/>
          </a:prstGeom>
          <a:noFill/>
          <a:ln w="9525">
            <a:noFill/>
            <a:miter lim="800000"/>
            <a:headEnd/>
            <a:tailEnd/>
          </a:ln>
        </p:spPr>
      </p:pic>
      <p:pic>
        <p:nvPicPr>
          <p:cNvPr id="5" name="Image 4" descr="LABO_Infochimie_logo.png"/>
          <p:cNvPicPr>
            <a:picLocks noChangeAspect="1"/>
          </p:cNvPicPr>
          <p:nvPr/>
        </p:nvPicPr>
        <p:blipFill>
          <a:blip r:embed="rId4" cstate="print"/>
          <a:stretch>
            <a:fillRect/>
          </a:stretch>
        </p:blipFill>
        <p:spPr>
          <a:xfrm>
            <a:off x="0" y="0"/>
            <a:ext cx="1543037" cy="668861"/>
          </a:xfrm>
          <a:prstGeom prst="rect">
            <a:avLst/>
          </a:prstGeom>
        </p:spPr>
      </p:pic>
      <p:sp>
        <p:nvSpPr>
          <p:cNvPr id="6" name="Rectangle 5"/>
          <p:cNvSpPr/>
          <p:nvPr/>
        </p:nvSpPr>
        <p:spPr>
          <a:xfrm>
            <a:off x="857224" y="5226784"/>
            <a:ext cx="8501090" cy="707886"/>
          </a:xfrm>
          <a:prstGeom prst="rect">
            <a:avLst/>
          </a:prstGeom>
        </p:spPr>
        <p:txBody>
          <a:bodyPr wrap="square">
            <a:spAutoFit/>
          </a:bodyPr>
          <a:lstStyle/>
          <a:p>
            <a:pPr>
              <a:buFont typeface="Wingdings" pitchFamily="2" charset="2"/>
              <a:buChar char="ü"/>
            </a:pPr>
            <a:r>
              <a:rPr lang="en-US" sz="2000" dirty="0" smtClean="0"/>
              <a:t> calculates </a:t>
            </a:r>
            <a:r>
              <a:rPr lang="en-US" sz="2000" smtClean="0"/>
              <a:t>fragment descriptors; </a:t>
            </a:r>
            <a:endParaRPr lang="en-US" sz="2000" dirty="0" smtClean="0"/>
          </a:p>
          <a:p>
            <a:pPr>
              <a:buFont typeface="Wingdings" pitchFamily="2" charset="2"/>
              <a:buChar char="ü"/>
            </a:pPr>
            <a:r>
              <a:rPr lang="en-US" sz="2000" dirty="0" smtClean="0"/>
              <a:t>  develop (multi)linear and non-linear QSPR models</a:t>
            </a:r>
            <a:endParaRPr lang="en-US" sz="20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8690" name="Picture 2"/>
          <p:cNvPicPr>
            <a:picLocks noChangeAspect="1" noChangeArrowheads="1"/>
          </p:cNvPicPr>
          <p:nvPr/>
        </p:nvPicPr>
        <p:blipFill>
          <a:blip r:embed="rId2" cstate="print"/>
          <a:srcRect/>
          <a:stretch>
            <a:fillRect/>
          </a:stretch>
        </p:blipFill>
        <p:spPr bwMode="auto">
          <a:xfrm>
            <a:off x="1691680" y="2204864"/>
            <a:ext cx="5486400" cy="3000375"/>
          </a:xfrm>
          <a:prstGeom prst="rect">
            <a:avLst/>
          </a:prstGeom>
          <a:noFill/>
          <a:ln w="9525">
            <a:noFill/>
            <a:miter lim="800000"/>
            <a:headEnd/>
            <a:tailEnd/>
          </a:ln>
        </p:spPr>
      </p:pic>
      <p:sp>
        <p:nvSpPr>
          <p:cNvPr id="3" name="Rectangle 2"/>
          <p:cNvSpPr txBox="1">
            <a:spLocks noChangeArrowheads="1"/>
          </p:cNvSpPr>
          <p:nvPr/>
        </p:nvSpPr>
        <p:spPr>
          <a:xfrm>
            <a:off x="1547664" y="692696"/>
            <a:ext cx="5832648" cy="5334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100" b="1" i="1" u="none" strike="noStrike" kern="0" cap="none" spc="0" normalizeH="0" baseline="0" noProof="0" dirty="0" err="1" smtClean="0">
                <a:ln>
                  <a:noFill/>
                </a:ln>
                <a:solidFill>
                  <a:srgbClr val="002060"/>
                </a:solidFill>
                <a:effectLst/>
                <a:uLnTx/>
                <a:uFillTx/>
                <a:latin typeface="+mj-lt"/>
                <a:ea typeface="+mj-ea"/>
                <a:cs typeface="+mj-cs"/>
              </a:rPr>
              <a:t>Moleculal</a:t>
            </a:r>
            <a:r>
              <a:rPr kumimoji="0" lang="en-US" sz="3100" b="1" i="1" u="none" strike="noStrike" kern="0" cap="none" spc="0" normalizeH="0" baseline="0" noProof="0" dirty="0" smtClean="0">
                <a:ln>
                  <a:noFill/>
                </a:ln>
                <a:solidFill>
                  <a:srgbClr val="002060"/>
                </a:solidFill>
                <a:effectLst/>
                <a:uLnTx/>
                <a:uFillTx/>
                <a:latin typeface="+mj-lt"/>
                <a:ea typeface="+mj-ea"/>
                <a:cs typeface="+mj-cs"/>
              </a:rPr>
              <a:t> Operation Environment MOE</a:t>
            </a:r>
            <a:endParaRPr kumimoji="0" lang="en-US" sz="4400" b="1" i="1" u="none" strike="noStrike" kern="0" cap="none" spc="0" normalizeH="0" baseline="0" noProof="0" dirty="0" smtClean="0">
              <a:ln>
                <a:noFill/>
              </a:ln>
              <a:solidFill>
                <a:srgbClr val="00206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nap"/>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385763" y="1881188"/>
            <a:ext cx="3081338" cy="3492500"/>
          </a:xfrm>
          <a:prstGeom prst="rect">
            <a:avLst/>
          </a:prstGeom>
          <a:noFill/>
          <a:ln w="9525">
            <a:noFill/>
            <a:miter lim="800000"/>
            <a:headEnd/>
            <a:tailEnd/>
          </a:ln>
        </p:spPr>
      </p:pic>
      <p:sp>
        <p:nvSpPr>
          <p:cNvPr id="43011" name="AutoShape 3"/>
          <p:cNvSpPr>
            <a:spLocks noChangeArrowheads="1"/>
          </p:cNvSpPr>
          <p:nvPr/>
        </p:nvSpPr>
        <p:spPr bwMode="auto">
          <a:xfrm>
            <a:off x="5695950" y="1314450"/>
            <a:ext cx="3200400" cy="1428750"/>
          </a:xfrm>
          <a:prstGeom prst="wedgeRoundRectCallout">
            <a:avLst>
              <a:gd name="adj1" fmla="val -44940"/>
              <a:gd name="adj2" fmla="val 63333"/>
              <a:gd name="adj3" fmla="val 16667"/>
            </a:avLst>
          </a:prstGeom>
          <a:solidFill>
            <a:srgbClr val="3366FF"/>
          </a:solidFill>
          <a:ln w="25400">
            <a:solidFill>
              <a:schemeClr val="tx1"/>
            </a:solidFill>
            <a:miter lim="800000"/>
            <a:headEnd/>
            <a:tailEnd/>
          </a:ln>
        </p:spPr>
        <p:txBody>
          <a:bodyPr wrap="none" anchor="ctr"/>
          <a:lstStyle/>
          <a:p>
            <a:pPr algn="ctr" eaLnBrk="0" hangingPunct="0"/>
            <a:endParaRPr lang="en-US"/>
          </a:p>
        </p:txBody>
      </p:sp>
      <p:sp>
        <p:nvSpPr>
          <p:cNvPr id="43012" name="Rectangle 4"/>
          <p:cNvSpPr>
            <a:spLocks noChangeArrowheads="1"/>
          </p:cNvSpPr>
          <p:nvPr/>
        </p:nvSpPr>
        <p:spPr bwMode="auto">
          <a:xfrm>
            <a:off x="2590800" y="15557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3" name="Rectangle 5"/>
          <p:cNvSpPr>
            <a:spLocks noChangeArrowheads="1"/>
          </p:cNvSpPr>
          <p:nvPr/>
        </p:nvSpPr>
        <p:spPr bwMode="auto">
          <a:xfrm>
            <a:off x="2590800" y="20129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4" name="Rectangle 6"/>
          <p:cNvSpPr>
            <a:spLocks noChangeArrowheads="1"/>
          </p:cNvSpPr>
          <p:nvPr/>
        </p:nvSpPr>
        <p:spPr bwMode="auto">
          <a:xfrm>
            <a:off x="2590800" y="24574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5" name="Rectangle 7"/>
          <p:cNvSpPr>
            <a:spLocks noChangeArrowheads="1"/>
          </p:cNvSpPr>
          <p:nvPr/>
        </p:nvSpPr>
        <p:spPr bwMode="auto">
          <a:xfrm>
            <a:off x="2590800" y="29019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6" name="Rectangle 8"/>
          <p:cNvSpPr>
            <a:spLocks noChangeArrowheads="1"/>
          </p:cNvSpPr>
          <p:nvPr/>
        </p:nvSpPr>
        <p:spPr bwMode="auto">
          <a:xfrm>
            <a:off x="2590800" y="33718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7" name="Rectangle 9"/>
          <p:cNvSpPr>
            <a:spLocks noChangeArrowheads="1"/>
          </p:cNvSpPr>
          <p:nvPr/>
        </p:nvSpPr>
        <p:spPr bwMode="auto">
          <a:xfrm>
            <a:off x="2590800" y="38417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8" name="Rectangle 10"/>
          <p:cNvSpPr>
            <a:spLocks noChangeArrowheads="1"/>
          </p:cNvSpPr>
          <p:nvPr/>
        </p:nvSpPr>
        <p:spPr bwMode="auto">
          <a:xfrm>
            <a:off x="2590800" y="42862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19" name="Rectangle 11"/>
          <p:cNvSpPr>
            <a:spLocks noChangeArrowheads="1"/>
          </p:cNvSpPr>
          <p:nvPr/>
        </p:nvSpPr>
        <p:spPr bwMode="auto">
          <a:xfrm>
            <a:off x="2590800" y="47434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20" name="Rectangle 12"/>
          <p:cNvSpPr>
            <a:spLocks noChangeArrowheads="1"/>
          </p:cNvSpPr>
          <p:nvPr/>
        </p:nvSpPr>
        <p:spPr bwMode="auto">
          <a:xfrm>
            <a:off x="2590800" y="51879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21" name="Rectangle 13"/>
          <p:cNvSpPr>
            <a:spLocks noChangeArrowheads="1"/>
          </p:cNvSpPr>
          <p:nvPr/>
        </p:nvSpPr>
        <p:spPr bwMode="auto">
          <a:xfrm>
            <a:off x="2590800" y="5657850"/>
            <a:ext cx="2794000" cy="307975"/>
          </a:xfrm>
          <a:prstGeom prst="rect">
            <a:avLst/>
          </a:prstGeom>
          <a:solidFill>
            <a:srgbClr val="3366FF"/>
          </a:solidFill>
          <a:ln w="25400">
            <a:solidFill>
              <a:schemeClr val="bg2"/>
            </a:solidFill>
            <a:miter lim="800000"/>
            <a:headEnd/>
            <a:tailEnd/>
          </a:ln>
        </p:spPr>
        <p:txBody>
          <a:bodyPr wrap="none" anchor="ctr"/>
          <a:lstStyle/>
          <a:p>
            <a:endParaRPr lang="en-US"/>
          </a:p>
        </p:txBody>
      </p:sp>
      <p:sp>
        <p:nvSpPr>
          <p:cNvPr id="43022" name="Rectangle 1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43023" name="Rectangle 1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43024" name="Rectangle 16"/>
          <p:cNvSpPr>
            <a:spLocks noGrp="1" noChangeArrowheads="1"/>
          </p:cNvSpPr>
          <p:nvPr>
            <p:ph type="title"/>
          </p:nvPr>
        </p:nvSpPr>
        <p:spPr>
          <a:xfrm>
            <a:off x="1142976" y="285728"/>
            <a:ext cx="7358114" cy="685800"/>
          </a:xfrm>
          <a:noFill/>
        </p:spPr>
        <p:txBody>
          <a:bodyPr lIns="90488" tIns="44450" rIns="90488" bIns="44450"/>
          <a:lstStyle/>
          <a:p>
            <a:pPr eaLnBrk="1" hangingPunct="1">
              <a:lnSpc>
                <a:spcPct val="90000"/>
              </a:lnSpc>
            </a:pPr>
            <a:r>
              <a:rPr lang="en-US" sz="4000" b="1" dirty="0" smtClean="0"/>
              <a:t>Descriptors from </a:t>
            </a:r>
            <a:r>
              <a:rPr lang="en-US" sz="4000" b="1" i="1" dirty="0" err="1" smtClean="0"/>
              <a:t>Codessa</a:t>
            </a:r>
            <a:r>
              <a:rPr lang="en-US" sz="4000" b="1" i="1" dirty="0" smtClean="0"/>
              <a:t> Pro</a:t>
            </a:r>
          </a:p>
        </p:txBody>
      </p:sp>
      <p:sp>
        <p:nvSpPr>
          <p:cNvPr id="43025" name="Rectangle 17"/>
          <p:cNvSpPr>
            <a:spLocks noGrp="1" noChangeArrowheads="1"/>
          </p:cNvSpPr>
          <p:nvPr>
            <p:ph type="body" idx="1"/>
          </p:nvPr>
        </p:nvSpPr>
        <p:spPr>
          <a:xfrm>
            <a:off x="2527300" y="1447800"/>
            <a:ext cx="5857875" cy="4425950"/>
          </a:xfrm>
          <a:noFill/>
        </p:spPr>
        <p:txBody>
          <a:bodyPr lIns="90488" tIns="44450" rIns="90488" bIns="44450"/>
          <a:lstStyle/>
          <a:p>
            <a:pPr eaLnBrk="1" hangingPunct="1">
              <a:lnSpc>
                <a:spcPct val="110000"/>
              </a:lnSpc>
              <a:spcBef>
                <a:spcPct val="15000"/>
              </a:spcBef>
              <a:buFontTx/>
              <a:buNone/>
            </a:pPr>
            <a:r>
              <a:rPr lang="en-US" sz="2400" b="1" smtClean="0">
                <a:solidFill>
                  <a:srgbClr val="CCECFF"/>
                </a:solidFill>
              </a:rPr>
              <a:t>Topological</a:t>
            </a:r>
          </a:p>
          <a:p>
            <a:pPr eaLnBrk="1" hangingPunct="1">
              <a:lnSpc>
                <a:spcPct val="110000"/>
              </a:lnSpc>
              <a:spcBef>
                <a:spcPct val="15000"/>
              </a:spcBef>
              <a:buFontTx/>
              <a:buNone/>
            </a:pPr>
            <a:r>
              <a:rPr lang="en-US" sz="2400" b="1" smtClean="0">
                <a:solidFill>
                  <a:srgbClr val="CCECFF"/>
                </a:solidFill>
              </a:rPr>
              <a:t>Fragments</a:t>
            </a:r>
          </a:p>
          <a:p>
            <a:pPr eaLnBrk="1" hangingPunct="1">
              <a:lnSpc>
                <a:spcPct val="110000"/>
              </a:lnSpc>
              <a:spcBef>
                <a:spcPct val="15000"/>
              </a:spcBef>
              <a:buFontTx/>
              <a:buNone/>
            </a:pPr>
            <a:r>
              <a:rPr lang="en-US" sz="2400" b="1" smtClean="0">
                <a:solidFill>
                  <a:srgbClr val="CCECFF"/>
                </a:solidFill>
              </a:rPr>
              <a:t>Receptor surface</a:t>
            </a:r>
          </a:p>
          <a:p>
            <a:pPr eaLnBrk="1" hangingPunct="1">
              <a:lnSpc>
                <a:spcPct val="110000"/>
              </a:lnSpc>
              <a:spcBef>
                <a:spcPct val="15000"/>
              </a:spcBef>
              <a:buFontTx/>
              <a:buNone/>
            </a:pPr>
            <a:r>
              <a:rPr lang="en-US" sz="2400" b="1" smtClean="0">
                <a:solidFill>
                  <a:srgbClr val="CCECFF"/>
                </a:solidFill>
              </a:rPr>
              <a:t>Structural</a:t>
            </a:r>
          </a:p>
          <a:p>
            <a:pPr eaLnBrk="1" hangingPunct="1">
              <a:lnSpc>
                <a:spcPct val="110000"/>
              </a:lnSpc>
              <a:spcBef>
                <a:spcPct val="15000"/>
              </a:spcBef>
              <a:buFontTx/>
              <a:buNone/>
            </a:pPr>
            <a:r>
              <a:rPr lang="en-US" sz="2400" b="1" smtClean="0">
                <a:solidFill>
                  <a:srgbClr val="CCECFF"/>
                </a:solidFill>
              </a:rPr>
              <a:t>Information-content</a:t>
            </a:r>
          </a:p>
          <a:p>
            <a:pPr eaLnBrk="1" hangingPunct="1">
              <a:lnSpc>
                <a:spcPct val="110000"/>
              </a:lnSpc>
              <a:spcBef>
                <a:spcPct val="15000"/>
              </a:spcBef>
              <a:buFontTx/>
              <a:buNone/>
            </a:pPr>
            <a:r>
              <a:rPr lang="en-US" sz="2400" b="1" smtClean="0">
                <a:solidFill>
                  <a:srgbClr val="CCECFF"/>
                </a:solidFill>
              </a:rPr>
              <a:t>Spatial</a:t>
            </a:r>
          </a:p>
          <a:p>
            <a:pPr eaLnBrk="1" hangingPunct="1">
              <a:lnSpc>
                <a:spcPct val="110000"/>
              </a:lnSpc>
              <a:spcBef>
                <a:spcPct val="15000"/>
              </a:spcBef>
              <a:buFontTx/>
              <a:buNone/>
            </a:pPr>
            <a:r>
              <a:rPr lang="en-US" sz="2400" b="1" smtClean="0">
                <a:solidFill>
                  <a:srgbClr val="CCECFF"/>
                </a:solidFill>
              </a:rPr>
              <a:t>Electronic</a:t>
            </a:r>
          </a:p>
          <a:p>
            <a:pPr eaLnBrk="1" hangingPunct="1">
              <a:lnSpc>
                <a:spcPct val="110000"/>
              </a:lnSpc>
              <a:spcBef>
                <a:spcPct val="15000"/>
              </a:spcBef>
              <a:buFontTx/>
              <a:buNone/>
            </a:pPr>
            <a:r>
              <a:rPr lang="en-US" sz="2400" b="1" smtClean="0">
                <a:solidFill>
                  <a:srgbClr val="CCECFF"/>
                </a:solidFill>
              </a:rPr>
              <a:t>Thermodynamic</a:t>
            </a:r>
          </a:p>
          <a:p>
            <a:pPr eaLnBrk="1" hangingPunct="1">
              <a:lnSpc>
                <a:spcPct val="110000"/>
              </a:lnSpc>
              <a:spcBef>
                <a:spcPct val="15000"/>
              </a:spcBef>
              <a:buFontTx/>
              <a:buNone/>
            </a:pPr>
            <a:r>
              <a:rPr lang="en-US" sz="2400" b="1" smtClean="0">
                <a:solidFill>
                  <a:srgbClr val="CCECFF"/>
                </a:solidFill>
              </a:rPr>
              <a:t>Conformational</a:t>
            </a:r>
          </a:p>
          <a:p>
            <a:pPr eaLnBrk="1" hangingPunct="1">
              <a:lnSpc>
                <a:spcPct val="110000"/>
              </a:lnSpc>
              <a:spcBef>
                <a:spcPct val="15000"/>
              </a:spcBef>
              <a:buFontTx/>
              <a:buNone/>
            </a:pPr>
            <a:r>
              <a:rPr lang="en-US" sz="2400" b="1" smtClean="0">
                <a:solidFill>
                  <a:srgbClr val="CCECFF"/>
                </a:solidFill>
              </a:rPr>
              <a:t>Quantum mechanical</a:t>
            </a:r>
          </a:p>
        </p:txBody>
      </p:sp>
      <p:grpSp>
        <p:nvGrpSpPr>
          <p:cNvPr id="43026" name="Group 18"/>
          <p:cNvGrpSpPr>
            <a:grpSpLocks/>
          </p:cNvGrpSpPr>
          <p:nvPr/>
        </p:nvGrpSpPr>
        <p:grpSpPr bwMode="auto">
          <a:xfrm>
            <a:off x="3517900" y="1854200"/>
            <a:ext cx="2044700" cy="127000"/>
            <a:chOff x="2104" y="1376"/>
            <a:chExt cx="1484" cy="92"/>
          </a:xfrm>
        </p:grpSpPr>
        <p:sp>
          <p:nvSpPr>
            <p:cNvPr id="43106" name="Rectangle 19"/>
            <p:cNvSpPr>
              <a:spLocks noChangeArrowheads="1"/>
            </p:cNvSpPr>
            <p:nvPr/>
          </p:nvSpPr>
          <p:spPr bwMode="auto">
            <a:xfrm>
              <a:off x="2104"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07" name="Rectangle 20"/>
            <p:cNvSpPr>
              <a:spLocks noChangeArrowheads="1"/>
            </p:cNvSpPr>
            <p:nvPr/>
          </p:nvSpPr>
          <p:spPr bwMode="auto">
            <a:xfrm>
              <a:off x="2243"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08" name="Rectangle 21"/>
            <p:cNvSpPr>
              <a:spLocks noChangeArrowheads="1"/>
            </p:cNvSpPr>
            <p:nvPr/>
          </p:nvSpPr>
          <p:spPr bwMode="auto">
            <a:xfrm>
              <a:off x="2382"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09" name="Rectangle 22"/>
            <p:cNvSpPr>
              <a:spLocks noChangeArrowheads="1"/>
            </p:cNvSpPr>
            <p:nvPr/>
          </p:nvSpPr>
          <p:spPr bwMode="auto">
            <a:xfrm>
              <a:off x="2521"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0" name="Rectangle 23"/>
            <p:cNvSpPr>
              <a:spLocks noChangeArrowheads="1"/>
            </p:cNvSpPr>
            <p:nvPr/>
          </p:nvSpPr>
          <p:spPr bwMode="auto">
            <a:xfrm>
              <a:off x="2660" y="1376"/>
              <a:ext cx="92"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1" name="Rectangle 24"/>
            <p:cNvSpPr>
              <a:spLocks noChangeArrowheads="1"/>
            </p:cNvSpPr>
            <p:nvPr/>
          </p:nvSpPr>
          <p:spPr bwMode="auto">
            <a:xfrm>
              <a:off x="2800" y="1376"/>
              <a:ext cx="92"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2" name="Rectangle 25"/>
            <p:cNvSpPr>
              <a:spLocks noChangeArrowheads="1"/>
            </p:cNvSpPr>
            <p:nvPr/>
          </p:nvSpPr>
          <p:spPr bwMode="auto">
            <a:xfrm>
              <a:off x="2940" y="1376"/>
              <a:ext cx="92"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3" name="Rectangle 26"/>
            <p:cNvSpPr>
              <a:spLocks noChangeArrowheads="1"/>
            </p:cNvSpPr>
            <p:nvPr/>
          </p:nvSpPr>
          <p:spPr bwMode="auto">
            <a:xfrm>
              <a:off x="3080"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4" name="Rectangle 27"/>
            <p:cNvSpPr>
              <a:spLocks noChangeArrowheads="1"/>
            </p:cNvSpPr>
            <p:nvPr/>
          </p:nvSpPr>
          <p:spPr bwMode="auto">
            <a:xfrm>
              <a:off x="3219"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5" name="Rectangle 28"/>
            <p:cNvSpPr>
              <a:spLocks noChangeArrowheads="1"/>
            </p:cNvSpPr>
            <p:nvPr/>
          </p:nvSpPr>
          <p:spPr bwMode="auto">
            <a:xfrm>
              <a:off x="3358"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sp>
          <p:nvSpPr>
            <p:cNvPr id="43116" name="Rectangle 29"/>
            <p:cNvSpPr>
              <a:spLocks noChangeArrowheads="1"/>
            </p:cNvSpPr>
            <p:nvPr/>
          </p:nvSpPr>
          <p:spPr bwMode="auto">
            <a:xfrm>
              <a:off x="3497" y="1376"/>
              <a:ext cx="91" cy="92"/>
            </a:xfrm>
            <a:prstGeom prst="rect">
              <a:avLst/>
            </a:prstGeom>
            <a:solidFill>
              <a:schemeClr val="hlink"/>
            </a:solidFill>
            <a:ln w="25400">
              <a:solidFill>
                <a:schemeClr val="bg2"/>
              </a:solidFill>
              <a:miter lim="800000"/>
              <a:headEnd/>
              <a:tailEnd/>
            </a:ln>
          </p:spPr>
          <p:txBody>
            <a:bodyPr wrap="none" anchor="ctr"/>
            <a:lstStyle/>
            <a:p>
              <a:endParaRPr lang="en-US"/>
            </a:p>
          </p:txBody>
        </p:sp>
      </p:grpSp>
      <p:sp>
        <p:nvSpPr>
          <p:cNvPr id="43027" name="Rectangle 30"/>
          <p:cNvSpPr>
            <a:spLocks noChangeArrowheads="1"/>
          </p:cNvSpPr>
          <p:nvPr/>
        </p:nvSpPr>
        <p:spPr bwMode="auto">
          <a:xfrm>
            <a:off x="3517900" y="2311400"/>
            <a:ext cx="125413"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28" name="Rectangle 31"/>
          <p:cNvSpPr>
            <a:spLocks noChangeArrowheads="1"/>
          </p:cNvSpPr>
          <p:nvPr/>
        </p:nvSpPr>
        <p:spPr bwMode="auto">
          <a:xfrm>
            <a:off x="3709988" y="2311400"/>
            <a:ext cx="125412"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29" name="Rectangle 32"/>
          <p:cNvSpPr>
            <a:spLocks noChangeArrowheads="1"/>
          </p:cNvSpPr>
          <p:nvPr/>
        </p:nvSpPr>
        <p:spPr bwMode="auto">
          <a:xfrm>
            <a:off x="3900488" y="2311400"/>
            <a:ext cx="125412"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30" name="Rectangle 33"/>
          <p:cNvSpPr>
            <a:spLocks noChangeArrowheads="1"/>
          </p:cNvSpPr>
          <p:nvPr/>
        </p:nvSpPr>
        <p:spPr bwMode="auto">
          <a:xfrm>
            <a:off x="4092575" y="2311400"/>
            <a:ext cx="125413"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31" name="Rectangle 34"/>
          <p:cNvSpPr>
            <a:spLocks noChangeArrowheads="1"/>
          </p:cNvSpPr>
          <p:nvPr/>
        </p:nvSpPr>
        <p:spPr bwMode="auto">
          <a:xfrm>
            <a:off x="4284663" y="2311400"/>
            <a:ext cx="125412"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32" name="Rectangle 35"/>
          <p:cNvSpPr>
            <a:spLocks noChangeArrowheads="1"/>
          </p:cNvSpPr>
          <p:nvPr/>
        </p:nvSpPr>
        <p:spPr bwMode="auto">
          <a:xfrm>
            <a:off x="4476750" y="2311400"/>
            <a:ext cx="127000"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33" name="Rectangle 36"/>
          <p:cNvSpPr>
            <a:spLocks noChangeArrowheads="1"/>
          </p:cNvSpPr>
          <p:nvPr/>
        </p:nvSpPr>
        <p:spPr bwMode="auto">
          <a:xfrm>
            <a:off x="4670425" y="2311400"/>
            <a:ext cx="125413" cy="127000"/>
          </a:xfrm>
          <a:prstGeom prst="rect">
            <a:avLst/>
          </a:prstGeom>
          <a:solidFill>
            <a:srgbClr val="FF9900"/>
          </a:solidFill>
          <a:ln w="25400">
            <a:solidFill>
              <a:schemeClr val="bg2"/>
            </a:solidFill>
            <a:miter lim="800000"/>
            <a:headEnd/>
            <a:tailEnd/>
          </a:ln>
        </p:spPr>
        <p:txBody>
          <a:bodyPr wrap="none" anchor="ctr"/>
          <a:lstStyle/>
          <a:p>
            <a:endParaRPr lang="en-US"/>
          </a:p>
        </p:txBody>
      </p:sp>
      <p:sp>
        <p:nvSpPr>
          <p:cNvPr id="43034" name="Rectangle 37"/>
          <p:cNvSpPr>
            <a:spLocks noChangeArrowheads="1"/>
          </p:cNvSpPr>
          <p:nvPr/>
        </p:nvSpPr>
        <p:spPr bwMode="auto">
          <a:xfrm>
            <a:off x="3517900" y="2755900"/>
            <a:ext cx="125413" cy="127000"/>
          </a:xfrm>
          <a:prstGeom prst="rect">
            <a:avLst/>
          </a:prstGeom>
          <a:solidFill>
            <a:srgbClr val="FFCC99"/>
          </a:solidFill>
          <a:ln w="25400">
            <a:solidFill>
              <a:schemeClr val="bg2"/>
            </a:solidFill>
            <a:miter lim="800000"/>
            <a:headEnd/>
            <a:tailEnd/>
          </a:ln>
        </p:spPr>
        <p:txBody>
          <a:bodyPr wrap="none" anchor="ctr"/>
          <a:lstStyle/>
          <a:p>
            <a:endParaRPr lang="en-US"/>
          </a:p>
        </p:txBody>
      </p:sp>
      <p:sp>
        <p:nvSpPr>
          <p:cNvPr id="43035" name="Rectangle 38"/>
          <p:cNvSpPr>
            <a:spLocks noChangeArrowheads="1"/>
          </p:cNvSpPr>
          <p:nvPr/>
        </p:nvSpPr>
        <p:spPr bwMode="auto">
          <a:xfrm>
            <a:off x="3709988" y="2755900"/>
            <a:ext cx="125412" cy="127000"/>
          </a:xfrm>
          <a:prstGeom prst="rect">
            <a:avLst/>
          </a:prstGeom>
          <a:solidFill>
            <a:srgbClr val="FFCC99"/>
          </a:solidFill>
          <a:ln w="25400">
            <a:solidFill>
              <a:schemeClr val="bg2"/>
            </a:solidFill>
            <a:miter lim="800000"/>
            <a:headEnd/>
            <a:tailEnd/>
          </a:ln>
        </p:spPr>
        <p:txBody>
          <a:bodyPr wrap="none" anchor="ctr"/>
          <a:lstStyle/>
          <a:p>
            <a:endParaRPr lang="en-US"/>
          </a:p>
        </p:txBody>
      </p:sp>
      <p:sp>
        <p:nvSpPr>
          <p:cNvPr id="43036" name="Rectangle 39"/>
          <p:cNvSpPr>
            <a:spLocks noChangeArrowheads="1"/>
          </p:cNvSpPr>
          <p:nvPr/>
        </p:nvSpPr>
        <p:spPr bwMode="auto">
          <a:xfrm>
            <a:off x="3900488" y="2755900"/>
            <a:ext cx="125412" cy="127000"/>
          </a:xfrm>
          <a:prstGeom prst="rect">
            <a:avLst/>
          </a:prstGeom>
          <a:solidFill>
            <a:srgbClr val="FFCC99"/>
          </a:solidFill>
          <a:ln w="25400">
            <a:solidFill>
              <a:schemeClr val="bg2"/>
            </a:solidFill>
            <a:miter lim="800000"/>
            <a:headEnd/>
            <a:tailEnd/>
          </a:ln>
        </p:spPr>
        <p:txBody>
          <a:bodyPr wrap="none" anchor="ctr"/>
          <a:lstStyle/>
          <a:p>
            <a:endParaRPr lang="en-US"/>
          </a:p>
        </p:txBody>
      </p:sp>
      <p:sp>
        <p:nvSpPr>
          <p:cNvPr id="43037" name="Rectangle 40"/>
          <p:cNvSpPr>
            <a:spLocks noChangeArrowheads="1"/>
          </p:cNvSpPr>
          <p:nvPr/>
        </p:nvSpPr>
        <p:spPr bwMode="auto">
          <a:xfrm>
            <a:off x="4092575" y="2755900"/>
            <a:ext cx="125413" cy="127000"/>
          </a:xfrm>
          <a:prstGeom prst="rect">
            <a:avLst/>
          </a:prstGeom>
          <a:solidFill>
            <a:srgbClr val="FFCC99"/>
          </a:solidFill>
          <a:ln w="25400">
            <a:solidFill>
              <a:schemeClr val="bg2"/>
            </a:solidFill>
            <a:miter lim="800000"/>
            <a:headEnd/>
            <a:tailEnd/>
          </a:ln>
        </p:spPr>
        <p:txBody>
          <a:bodyPr wrap="none" anchor="ctr"/>
          <a:lstStyle/>
          <a:p>
            <a:endParaRPr lang="en-US"/>
          </a:p>
        </p:txBody>
      </p:sp>
      <p:grpSp>
        <p:nvGrpSpPr>
          <p:cNvPr id="43038" name="Group 41"/>
          <p:cNvGrpSpPr>
            <a:grpSpLocks/>
          </p:cNvGrpSpPr>
          <p:nvPr/>
        </p:nvGrpSpPr>
        <p:grpSpPr bwMode="auto">
          <a:xfrm>
            <a:off x="3517900" y="3200400"/>
            <a:ext cx="2044700" cy="127000"/>
            <a:chOff x="2104" y="1376"/>
            <a:chExt cx="1484" cy="92"/>
          </a:xfrm>
        </p:grpSpPr>
        <p:sp>
          <p:nvSpPr>
            <p:cNvPr id="43095" name="Rectangle 42"/>
            <p:cNvSpPr>
              <a:spLocks noChangeArrowheads="1"/>
            </p:cNvSpPr>
            <p:nvPr/>
          </p:nvSpPr>
          <p:spPr bwMode="auto">
            <a:xfrm>
              <a:off x="2104"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096" name="Rectangle 43"/>
            <p:cNvSpPr>
              <a:spLocks noChangeArrowheads="1"/>
            </p:cNvSpPr>
            <p:nvPr/>
          </p:nvSpPr>
          <p:spPr bwMode="auto">
            <a:xfrm>
              <a:off x="2243"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097" name="Rectangle 44"/>
            <p:cNvSpPr>
              <a:spLocks noChangeArrowheads="1"/>
            </p:cNvSpPr>
            <p:nvPr/>
          </p:nvSpPr>
          <p:spPr bwMode="auto">
            <a:xfrm>
              <a:off x="2382"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098" name="Rectangle 45"/>
            <p:cNvSpPr>
              <a:spLocks noChangeArrowheads="1"/>
            </p:cNvSpPr>
            <p:nvPr/>
          </p:nvSpPr>
          <p:spPr bwMode="auto">
            <a:xfrm>
              <a:off x="2521"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099" name="Rectangle 46"/>
            <p:cNvSpPr>
              <a:spLocks noChangeArrowheads="1"/>
            </p:cNvSpPr>
            <p:nvPr/>
          </p:nvSpPr>
          <p:spPr bwMode="auto">
            <a:xfrm>
              <a:off x="2660" y="1376"/>
              <a:ext cx="92"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0" name="Rectangle 47"/>
            <p:cNvSpPr>
              <a:spLocks noChangeArrowheads="1"/>
            </p:cNvSpPr>
            <p:nvPr/>
          </p:nvSpPr>
          <p:spPr bwMode="auto">
            <a:xfrm>
              <a:off x="2800" y="1376"/>
              <a:ext cx="92"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1" name="Rectangle 48"/>
            <p:cNvSpPr>
              <a:spLocks noChangeArrowheads="1"/>
            </p:cNvSpPr>
            <p:nvPr/>
          </p:nvSpPr>
          <p:spPr bwMode="auto">
            <a:xfrm>
              <a:off x="2940" y="1376"/>
              <a:ext cx="92"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2" name="Rectangle 49"/>
            <p:cNvSpPr>
              <a:spLocks noChangeArrowheads="1"/>
            </p:cNvSpPr>
            <p:nvPr/>
          </p:nvSpPr>
          <p:spPr bwMode="auto">
            <a:xfrm>
              <a:off x="3080"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3" name="Rectangle 50"/>
            <p:cNvSpPr>
              <a:spLocks noChangeArrowheads="1"/>
            </p:cNvSpPr>
            <p:nvPr/>
          </p:nvSpPr>
          <p:spPr bwMode="auto">
            <a:xfrm>
              <a:off x="3219"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4" name="Rectangle 51"/>
            <p:cNvSpPr>
              <a:spLocks noChangeArrowheads="1"/>
            </p:cNvSpPr>
            <p:nvPr/>
          </p:nvSpPr>
          <p:spPr bwMode="auto">
            <a:xfrm>
              <a:off x="3358"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sp>
          <p:nvSpPr>
            <p:cNvPr id="43105" name="Rectangle 52"/>
            <p:cNvSpPr>
              <a:spLocks noChangeArrowheads="1"/>
            </p:cNvSpPr>
            <p:nvPr/>
          </p:nvSpPr>
          <p:spPr bwMode="auto">
            <a:xfrm>
              <a:off x="3497" y="1376"/>
              <a:ext cx="91" cy="92"/>
            </a:xfrm>
            <a:prstGeom prst="rect">
              <a:avLst/>
            </a:prstGeom>
            <a:solidFill>
              <a:srgbClr val="FFCC00"/>
            </a:solidFill>
            <a:ln w="25400">
              <a:solidFill>
                <a:schemeClr val="bg2"/>
              </a:solidFill>
              <a:miter lim="800000"/>
              <a:headEnd/>
              <a:tailEnd/>
            </a:ln>
          </p:spPr>
          <p:txBody>
            <a:bodyPr wrap="none" anchor="ctr"/>
            <a:lstStyle/>
            <a:p>
              <a:endParaRPr lang="en-US"/>
            </a:p>
          </p:txBody>
        </p:sp>
      </p:grpSp>
      <p:sp>
        <p:nvSpPr>
          <p:cNvPr id="43039" name="Rectangle 53"/>
          <p:cNvSpPr>
            <a:spLocks noChangeArrowheads="1"/>
          </p:cNvSpPr>
          <p:nvPr/>
        </p:nvSpPr>
        <p:spPr bwMode="auto">
          <a:xfrm>
            <a:off x="3517900" y="3670300"/>
            <a:ext cx="125413"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0" name="Rectangle 54"/>
          <p:cNvSpPr>
            <a:spLocks noChangeArrowheads="1"/>
          </p:cNvSpPr>
          <p:nvPr/>
        </p:nvSpPr>
        <p:spPr bwMode="auto">
          <a:xfrm>
            <a:off x="3709988" y="3670300"/>
            <a:ext cx="125412"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1" name="Rectangle 55"/>
          <p:cNvSpPr>
            <a:spLocks noChangeArrowheads="1"/>
          </p:cNvSpPr>
          <p:nvPr/>
        </p:nvSpPr>
        <p:spPr bwMode="auto">
          <a:xfrm>
            <a:off x="3900488" y="3670300"/>
            <a:ext cx="125412"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2" name="Rectangle 56"/>
          <p:cNvSpPr>
            <a:spLocks noChangeArrowheads="1"/>
          </p:cNvSpPr>
          <p:nvPr/>
        </p:nvSpPr>
        <p:spPr bwMode="auto">
          <a:xfrm>
            <a:off x="4092575" y="3670300"/>
            <a:ext cx="125413"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3" name="Rectangle 57"/>
          <p:cNvSpPr>
            <a:spLocks noChangeArrowheads="1"/>
          </p:cNvSpPr>
          <p:nvPr/>
        </p:nvSpPr>
        <p:spPr bwMode="auto">
          <a:xfrm>
            <a:off x="4284663" y="3670300"/>
            <a:ext cx="125412"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4" name="Rectangle 58"/>
          <p:cNvSpPr>
            <a:spLocks noChangeArrowheads="1"/>
          </p:cNvSpPr>
          <p:nvPr/>
        </p:nvSpPr>
        <p:spPr bwMode="auto">
          <a:xfrm>
            <a:off x="4476750" y="3670300"/>
            <a:ext cx="127000"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5" name="Rectangle 59"/>
          <p:cNvSpPr>
            <a:spLocks noChangeArrowheads="1"/>
          </p:cNvSpPr>
          <p:nvPr/>
        </p:nvSpPr>
        <p:spPr bwMode="auto">
          <a:xfrm>
            <a:off x="4670425" y="3670300"/>
            <a:ext cx="125413" cy="127000"/>
          </a:xfrm>
          <a:prstGeom prst="rect">
            <a:avLst/>
          </a:prstGeom>
          <a:solidFill>
            <a:srgbClr val="FFFF00"/>
          </a:solidFill>
          <a:ln w="25400">
            <a:solidFill>
              <a:schemeClr val="bg2"/>
            </a:solidFill>
            <a:miter lim="800000"/>
            <a:headEnd/>
            <a:tailEnd/>
          </a:ln>
        </p:spPr>
        <p:txBody>
          <a:bodyPr wrap="none" anchor="ctr"/>
          <a:lstStyle/>
          <a:p>
            <a:endParaRPr lang="en-US"/>
          </a:p>
        </p:txBody>
      </p:sp>
      <p:sp>
        <p:nvSpPr>
          <p:cNvPr id="43046" name="Rectangle 60"/>
          <p:cNvSpPr>
            <a:spLocks noChangeArrowheads="1"/>
          </p:cNvSpPr>
          <p:nvPr/>
        </p:nvSpPr>
        <p:spPr bwMode="auto">
          <a:xfrm>
            <a:off x="3517900" y="4140200"/>
            <a:ext cx="125413"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47" name="Rectangle 61"/>
          <p:cNvSpPr>
            <a:spLocks noChangeArrowheads="1"/>
          </p:cNvSpPr>
          <p:nvPr/>
        </p:nvSpPr>
        <p:spPr bwMode="auto">
          <a:xfrm>
            <a:off x="3709988" y="4140200"/>
            <a:ext cx="125412"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48" name="Rectangle 62"/>
          <p:cNvSpPr>
            <a:spLocks noChangeArrowheads="1"/>
          </p:cNvSpPr>
          <p:nvPr/>
        </p:nvSpPr>
        <p:spPr bwMode="auto">
          <a:xfrm>
            <a:off x="3900488" y="4140200"/>
            <a:ext cx="125412"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49" name="Rectangle 63"/>
          <p:cNvSpPr>
            <a:spLocks noChangeArrowheads="1"/>
          </p:cNvSpPr>
          <p:nvPr/>
        </p:nvSpPr>
        <p:spPr bwMode="auto">
          <a:xfrm>
            <a:off x="4092575" y="4140200"/>
            <a:ext cx="125413"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0" name="Rectangle 64"/>
          <p:cNvSpPr>
            <a:spLocks noChangeArrowheads="1"/>
          </p:cNvSpPr>
          <p:nvPr/>
        </p:nvSpPr>
        <p:spPr bwMode="auto">
          <a:xfrm>
            <a:off x="4284663" y="4140200"/>
            <a:ext cx="125412"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1" name="Rectangle 65"/>
          <p:cNvSpPr>
            <a:spLocks noChangeArrowheads="1"/>
          </p:cNvSpPr>
          <p:nvPr/>
        </p:nvSpPr>
        <p:spPr bwMode="auto">
          <a:xfrm>
            <a:off x="4476750" y="4140200"/>
            <a:ext cx="127000"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2" name="Rectangle 66"/>
          <p:cNvSpPr>
            <a:spLocks noChangeArrowheads="1"/>
          </p:cNvSpPr>
          <p:nvPr/>
        </p:nvSpPr>
        <p:spPr bwMode="auto">
          <a:xfrm>
            <a:off x="4670425" y="4140200"/>
            <a:ext cx="125413"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3" name="Rectangle 67"/>
          <p:cNvSpPr>
            <a:spLocks noChangeArrowheads="1"/>
          </p:cNvSpPr>
          <p:nvPr/>
        </p:nvSpPr>
        <p:spPr bwMode="auto">
          <a:xfrm>
            <a:off x="4862513" y="4140200"/>
            <a:ext cx="125412"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4" name="Rectangle 68"/>
          <p:cNvSpPr>
            <a:spLocks noChangeArrowheads="1"/>
          </p:cNvSpPr>
          <p:nvPr/>
        </p:nvSpPr>
        <p:spPr bwMode="auto">
          <a:xfrm>
            <a:off x="5054600" y="4140200"/>
            <a:ext cx="125413" cy="127000"/>
          </a:xfrm>
          <a:prstGeom prst="rect">
            <a:avLst/>
          </a:prstGeom>
          <a:solidFill>
            <a:srgbClr val="FF99CC"/>
          </a:solidFill>
          <a:ln w="25400">
            <a:solidFill>
              <a:schemeClr val="bg2"/>
            </a:solidFill>
            <a:miter lim="800000"/>
            <a:headEnd/>
            <a:tailEnd/>
          </a:ln>
        </p:spPr>
        <p:txBody>
          <a:bodyPr wrap="none" anchor="ctr"/>
          <a:lstStyle/>
          <a:p>
            <a:endParaRPr lang="en-US"/>
          </a:p>
        </p:txBody>
      </p:sp>
      <p:sp>
        <p:nvSpPr>
          <p:cNvPr id="43055" name="Rectangle 69"/>
          <p:cNvSpPr>
            <a:spLocks noChangeArrowheads="1"/>
          </p:cNvSpPr>
          <p:nvPr/>
        </p:nvSpPr>
        <p:spPr bwMode="auto">
          <a:xfrm>
            <a:off x="3517900" y="4584700"/>
            <a:ext cx="125413"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56" name="Rectangle 70"/>
          <p:cNvSpPr>
            <a:spLocks noChangeArrowheads="1"/>
          </p:cNvSpPr>
          <p:nvPr/>
        </p:nvSpPr>
        <p:spPr bwMode="auto">
          <a:xfrm>
            <a:off x="3709988" y="4584700"/>
            <a:ext cx="125412"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57" name="Rectangle 71"/>
          <p:cNvSpPr>
            <a:spLocks noChangeArrowheads="1"/>
          </p:cNvSpPr>
          <p:nvPr/>
        </p:nvSpPr>
        <p:spPr bwMode="auto">
          <a:xfrm>
            <a:off x="3900488" y="4584700"/>
            <a:ext cx="125412"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58" name="Rectangle 72"/>
          <p:cNvSpPr>
            <a:spLocks noChangeArrowheads="1"/>
          </p:cNvSpPr>
          <p:nvPr/>
        </p:nvSpPr>
        <p:spPr bwMode="auto">
          <a:xfrm>
            <a:off x="4092575" y="4584700"/>
            <a:ext cx="125413"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59" name="Rectangle 73"/>
          <p:cNvSpPr>
            <a:spLocks noChangeArrowheads="1"/>
          </p:cNvSpPr>
          <p:nvPr/>
        </p:nvSpPr>
        <p:spPr bwMode="auto">
          <a:xfrm>
            <a:off x="4284663" y="4584700"/>
            <a:ext cx="125412"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0" name="Rectangle 74"/>
          <p:cNvSpPr>
            <a:spLocks noChangeArrowheads="1"/>
          </p:cNvSpPr>
          <p:nvPr/>
        </p:nvSpPr>
        <p:spPr bwMode="auto">
          <a:xfrm>
            <a:off x="4476750" y="4584700"/>
            <a:ext cx="127000"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1" name="Rectangle 75"/>
          <p:cNvSpPr>
            <a:spLocks noChangeArrowheads="1"/>
          </p:cNvSpPr>
          <p:nvPr/>
        </p:nvSpPr>
        <p:spPr bwMode="auto">
          <a:xfrm>
            <a:off x="4670425" y="4584700"/>
            <a:ext cx="125413"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2" name="Rectangle 76"/>
          <p:cNvSpPr>
            <a:spLocks noChangeArrowheads="1"/>
          </p:cNvSpPr>
          <p:nvPr/>
        </p:nvSpPr>
        <p:spPr bwMode="auto">
          <a:xfrm>
            <a:off x="4862513" y="4584700"/>
            <a:ext cx="125412"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3" name="Rectangle 77"/>
          <p:cNvSpPr>
            <a:spLocks noChangeArrowheads="1"/>
          </p:cNvSpPr>
          <p:nvPr/>
        </p:nvSpPr>
        <p:spPr bwMode="auto">
          <a:xfrm>
            <a:off x="5054600" y="4584700"/>
            <a:ext cx="125413"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4" name="Rectangle 78"/>
          <p:cNvSpPr>
            <a:spLocks noChangeArrowheads="1"/>
          </p:cNvSpPr>
          <p:nvPr/>
        </p:nvSpPr>
        <p:spPr bwMode="auto">
          <a:xfrm>
            <a:off x="5245100" y="4584700"/>
            <a:ext cx="125413" cy="127000"/>
          </a:xfrm>
          <a:prstGeom prst="rect">
            <a:avLst/>
          </a:prstGeom>
          <a:solidFill>
            <a:srgbClr val="CC00CC"/>
          </a:solidFill>
          <a:ln w="25400">
            <a:solidFill>
              <a:schemeClr val="bg2"/>
            </a:solidFill>
            <a:miter lim="800000"/>
            <a:headEnd/>
            <a:tailEnd/>
          </a:ln>
        </p:spPr>
        <p:txBody>
          <a:bodyPr wrap="none" anchor="ctr"/>
          <a:lstStyle/>
          <a:p>
            <a:endParaRPr lang="en-US"/>
          </a:p>
        </p:txBody>
      </p:sp>
      <p:sp>
        <p:nvSpPr>
          <p:cNvPr id="43065" name="Rectangle 79"/>
          <p:cNvSpPr>
            <a:spLocks noChangeArrowheads="1"/>
          </p:cNvSpPr>
          <p:nvPr/>
        </p:nvSpPr>
        <p:spPr bwMode="auto">
          <a:xfrm>
            <a:off x="3517900" y="5041900"/>
            <a:ext cx="125413" cy="127000"/>
          </a:xfrm>
          <a:prstGeom prst="rect">
            <a:avLst/>
          </a:prstGeom>
          <a:solidFill>
            <a:srgbClr val="9966FF"/>
          </a:solidFill>
          <a:ln w="25400">
            <a:solidFill>
              <a:schemeClr val="bg2"/>
            </a:solidFill>
            <a:miter lim="800000"/>
            <a:headEnd/>
            <a:tailEnd/>
          </a:ln>
        </p:spPr>
        <p:txBody>
          <a:bodyPr wrap="none" anchor="ctr"/>
          <a:lstStyle/>
          <a:p>
            <a:endParaRPr lang="en-US"/>
          </a:p>
        </p:txBody>
      </p:sp>
      <p:sp>
        <p:nvSpPr>
          <p:cNvPr id="43066" name="Rectangle 80"/>
          <p:cNvSpPr>
            <a:spLocks noChangeArrowheads="1"/>
          </p:cNvSpPr>
          <p:nvPr/>
        </p:nvSpPr>
        <p:spPr bwMode="auto">
          <a:xfrm>
            <a:off x="3709988" y="5041900"/>
            <a:ext cx="125412" cy="127000"/>
          </a:xfrm>
          <a:prstGeom prst="rect">
            <a:avLst/>
          </a:prstGeom>
          <a:solidFill>
            <a:srgbClr val="9966FF"/>
          </a:solidFill>
          <a:ln w="25400">
            <a:solidFill>
              <a:schemeClr val="bg2"/>
            </a:solidFill>
            <a:miter lim="800000"/>
            <a:headEnd/>
            <a:tailEnd/>
          </a:ln>
        </p:spPr>
        <p:txBody>
          <a:bodyPr wrap="none" anchor="ctr"/>
          <a:lstStyle/>
          <a:p>
            <a:endParaRPr lang="en-US"/>
          </a:p>
        </p:txBody>
      </p:sp>
      <p:sp>
        <p:nvSpPr>
          <p:cNvPr id="43067" name="Rectangle 81"/>
          <p:cNvSpPr>
            <a:spLocks noChangeArrowheads="1"/>
          </p:cNvSpPr>
          <p:nvPr/>
        </p:nvSpPr>
        <p:spPr bwMode="auto">
          <a:xfrm>
            <a:off x="3900488" y="5041900"/>
            <a:ext cx="125412" cy="127000"/>
          </a:xfrm>
          <a:prstGeom prst="rect">
            <a:avLst/>
          </a:prstGeom>
          <a:solidFill>
            <a:srgbClr val="9966FF"/>
          </a:solidFill>
          <a:ln w="25400">
            <a:solidFill>
              <a:schemeClr val="bg2"/>
            </a:solidFill>
            <a:miter lim="800000"/>
            <a:headEnd/>
            <a:tailEnd/>
          </a:ln>
        </p:spPr>
        <p:txBody>
          <a:bodyPr wrap="none" anchor="ctr"/>
          <a:lstStyle/>
          <a:p>
            <a:endParaRPr lang="en-US"/>
          </a:p>
        </p:txBody>
      </p:sp>
      <p:sp>
        <p:nvSpPr>
          <p:cNvPr id="43068" name="Rectangle 82"/>
          <p:cNvSpPr>
            <a:spLocks noChangeArrowheads="1"/>
          </p:cNvSpPr>
          <p:nvPr/>
        </p:nvSpPr>
        <p:spPr bwMode="auto">
          <a:xfrm>
            <a:off x="4092575" y="5041900"/>
            <a:ext cx="125413" cy="127000"/>
          </a:xfrm>
          <a:prstGeom prst="rect">
            <a:avLst/>
          </a:prstGeom>
          <a:solidFill>
            <a:srgbClr val="9966FF"/>
          </a:solidFill>
          <a:ln w="25400">
            <a:solidFill>
              <a:schemeClr val="bg2"/>
            </a:solidFill>
            <a:miter lim="800000"/>
            <a:headEnd/>
            <a:tailEnd/>
          </a:ln>
        </p:spPr>
        <p:txBody>
          <a:bodyPr wrap="none" anchor="ctr"/>
          <a:lstStyle/>
          <a:p>
            <a:endParaRPr lang="en-US"/>
          </a:p>
        </p:txBody>
      </p:sp>
      <p:sp>
        <p:nvSpPr>
          <p:cNvPr id="43069" name="Rectangle 83"/>
          <p:cNvSpPr>
            <a:spLocks noChangeArrowheads="1"/>
          </p:cNvSpPr>
          <p:nvPr/>
        </p:nvSpPr>
        <p:spPr bwMode="auto">
          <a:xfrm>
            <a:off x="3517900" y="5486400"/>
            <a:ext cx="125413"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0" name="Rectangle 84"/>
          <p:cNvSpPr>
            <a:spLocks noChangeArrowheads="1"/>
          </p:cNvSpPr>
          <p:nvPr/>
        </p:nvSpPr>
        <p:spPr bwMode="auto">
          <a:xfrm>
            <a:off x="3709988" y="5486400"/>
            <a:ext cx="125412"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1" name="Rectangle 85"/>
          <p:cNvSpPr>
            <a:spLocks noChangeArrowheads="1"/>
          </p:cNvSpPr>
          <p:nvPr/>
        </p:nvSpPr>
        <p:spPr bwMode="auto">
          <a:xfrm>
            <a:off x="3900488" y="5486400"/>
            <a:ext cx="125412"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2" name="Rectangle 86"/>
          <p:cNvSpPr>
            <a:spLocks noChangeArrowheads="1"/>
          </p:cNvSpPr>
          <p:nvPr/>
        </p:nvSpPr>
        <p:spPr bwMode="auto">
          <a:xfrm>
            <a:off x="4092575" y="5486400"/>
            <a:ext cx="125413"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3" name="Rectangle 87"/>
          <p:cNvSpPr>
            <a:spLocks noChangeArrowheads="1"/>
          </p:cNvSpPr>
          <p:nvPr/>
        </p:nvSpPr>
        <p:spPr bwMode="auto">
          <a:xfrm>
            <a:off x="4284663" y="5486400"/>
            <a:ext cx="125412"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4" name="Rectangle 88"/>
          <p:cNvSpPr>
            <a:spLocks noChangeArrowheads="1"/>
          </p:cNvSpPr>
          <p:nvPr/>
        </p:nvSpPr>
        <p:spPr bwMode="auto">
          <a:xfrm>
            <a:off x="4476750" y="5486400"/>
            <a:ext cx="127000"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5" name="Rectangle 89"/>
          <p:cNvSpPr>
            <a:spLocks noChangeArrowheads="1"/>
          </p:cNvSpPr>
          <p:nvPr/>
        </p:nvSpPr>
        <p:spPr bwMode="auto">
          <a:xfrm>
            <a:off x="4670425" y="5486400"/>
            <a:ext cx="125413"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6" name="Rectangle 90"/>
          <p:cNvSpPr>
            <a:spLocks noChangeArrowheads="1"/>
          </p:cNvSpPr>
          <p:nvPr/>
        </p:nvSpPr>
        <p:spPr bwMode="auto">
          <a:xfrm>
            <a:off x="4862513" y="5486400"/>
            <a:ext cx="125412" cy="127000"/>
          </a:xfrm>
          <a:prstGeom prst="rect">
            <a:avLst/>
          </a:prstGeom>
          <a:solidFill>
            <a:srgbClr val="800080"/>
          </a:solidFill>
          <a:ln w="25400">
            <a:solidFill>
              <a:schemeClr val="bg2"/>
            </a:solidFill>
            <a:miter lim="800000"/>
            <a:headEnd/>
            <a:tailEnd/>
          </a:ln>
        </p:spPr>
        <p:txBody>
          <a:bodyPr wrap="none" anchor="ctr"/>
          <a:lstStyle/>
          <a:p>
            <a:endParaRPr lang="en-US"/>
          </a:p>
        </p:txBody>
      </p:sp>
      <p:sp>
        <p:nvSpPr>
          <p:cNvPr id="43077" name="Rectangle 91"/>
          <p:cNvSpPr>
            <a:spLocks noChangeArrowheads="1"/>
          </p:cNvSpPr>
          <p:nvPr/>
        </p:nvSpPr>
        <p:spPr bwMode="auto">
          <a:xfrm>
            <a:off x="5054600" y="5486400"/>
            <a:ext cx="125413" cy="127000"/>
          </a:xfrm>
          <a:prstGeom prst="rect">
            <a:avLst/>
          </a:prstGeom>
          <a:solidFill>
            <a:srgbClr val="800080"/>
          </a:solidFill>
          <a:ln w="25400">
            <a:solidFill>
              <a:schemeClr val="bg2"/>
            </a:solidFill>
            <a:miter lim="800000"/>
            <a:headEnd/>
            <a:tailEnd/>
          </a:ln>
        </p:spPr>
        <p:txBody>
          <a:bodyPr wrap="none" anchor="ctr"/>
          <a:lstStyle/>
          <a:p>
            <a:endParaRPr lang="en-US"/>
          </a:p>
        </p:txBody>
      </p:sp>
      <p:grpSp>
        <p:nvGrpSpPr>
          <p:cNvPr id="43078" name="Group 92"/>
          <p:cNvGrpSpPr>
            <a:grpSpLocks/>
          </p:cNvGrpSpPr>
          <p:nvPr/>
        </p:nvGrpSpPr>
        <p:grpSpPr bwMode="auto">
          <a:xfrm>
            <a:off x="3517900" y="5956300"/>
            <a:ext cx="2044700" cy="127000"/>
            <a:chOff x="2104" y="1376"/>
            <a:chExt cx="1484" cy="92"/>
          </a:xfrm>
        </p:grpSpPr>
        <p:sp>
          <p:nvSpPr>
            <p:cNvPr id="43084" name="Rectangle 93"/>
            <p:cNvSpPr>
              <a:spLocks noChangeArrowheads="1"/>
            </p:cNvSpPr>
            <p:nvPr/>
          </p:nvSpPr>
          <p:spPr bwMode="auto">
            <a:xfrm>
              <a:off x="2104"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85" name="Rectangle 94"/>
            <p:cNvSpPr>
              <a:spLocks noChangeArrowheads="1"/>
            </p:cNvSpPr>
            <p:nvPr/>
          </p:nvSpPr>
          <p:spPr bwMode="auto">
            <a:xfrm>
              <a:off x="2243"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86" name="Rectangle 95"/>
            <p:cNvSpPr>
              <a:spLocks noChangeArrowheads="1"/>
            </p:cNvSpPr>
            <p:nvPr/>
          </p:nvSpPr>
          <p:spPr bwMode="auto">
            <a:xfrm>
              <a:off x="2382"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87" name="Rectangle 96"/>
            <p:cNvSpPr>
              <a:spLocks noChangeArrowheads="1"/>
            </p:cNvSpPr>
            <p:nvPr/>
          </p:nvSpPr>
          <p:spPr bwMode="auto">
            <a:xfrm>
              <a:off x="2521"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88" name="Rectangle 97"/>
            <p:cNvSpPr>
              <a:spLocks noChangeArrowheads="1"/>
            </p:cNvSpPr>
            <p:nvPr/>
          </p:nvSpPr>
          <p:spPr bwMode="auto">
            <a:xfrm>
              <a:off x="2660" y="1376"/>
              <a:ext cx="92"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89" name="Rectangle 98"/>
            <p:cNvSpPr>
              <a:spLocks noChangeArrowheads="1"/>
            </p:cNvSpPr>
            <p:nvPr/>
          </p:nvSpPr>
          <p:spPr bwMode="auto">
            <a:xfrm>
              <a:off x="2800" y="1376"/>
              <a:ext cx="92"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90" name="Rectangle 99"/>
            <p:cNvSpPr>
              <a:spLocks noChangeArrowheads="1"/>
            </p:cNvSpPr>
            <p:nvPr/>
          </p:nvSpPr>
          <p:spPr bwMode="auto">
            <a:xfrm>
              <a:off x="2940" y="1376"/>
              <a:ext cx="92"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91" name="Rectangle 100"/>
            <p:cNvSpPr>
              <a:spLocks noChangeArrowheads="1"/>
            </p:cNvSpPr>
            <p:nvPr/>
          </p:nvSpPr>
          <p:spPr bwMode="auto">
            <a:xfrm>
              <a:off x="3080"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92" name="Rectangle 101"/>
            <p:cNvSpPr>
              <a:spLocks noChangeArrowheads="1"/>
            </p:cNvSpPr>
            <p:nvPr/>
          </p:nvSpPr>
          <p:spPr bwMode="auto">
            <a:xfrm>
              <a:off x="3219"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93" name="Rectangle 102"/>
            <p:cNvSpPr>
              <a:spLocks noChangeArrowheads="1"/>
            </p:cNvSpPr>
            <p:nvPr/>
          </p:nvSpPr>
          <p:spPr bwMode="auto">
            <a:xfrm>
              <a:off x="3358"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sp>
          <p:nvSpPr>
            <p:cNvPr id="43094" name="Rectangle 103"/>
            <p:cNvSpPr>
              <a:spLocks noChangeArrowheads="1"/>
            </p:cNvSpPr>
            <p:nvPr/>
          </p:nvSpPr>
          <p:spPr bwMode="auto">
            <a:xfrm>
              <a:off x="3497" y="1376"/>
              <a:ext cx="91" cy="92"/>
            </a:xfrm>
            <a:prstGeom prst="rect">
              <a:avLst/>
            </a:prstGeom>
            <a:solidFill>
              <a:srgbClr val="993300"/>
            </a:solidFill>
            <a:ln w="25400">
              <a:solidFill>
                <a:schemeClr val="bg2"/>
              </a:solidFill>
              <a:miter lim="800000"/>
              <a:headEnd/>
              <a:tailEnd/>
            </a:ln>
          </p:spPr>
          <p:txBody>
            <a:bodyPr wrap="none" anchor="ctr"/>
            <a:lstStyle/>
            <a:p>
              <a:endParaRPr lang="en-US"/>
            </a:p>
          </p:txBody>
        </p:sp>
      </p:grpSp>
      <p:sp>
        <p:nvSpPr>
          <p:cNvPr id="43079" name="Text Box 104"/>
          <p:cNvSpPr txBox="1">
            <a:spLocks noChangeArrowheads="1"/>
          </p:cNvSpPr>
          <p:nvPr/>
        </p:nvSpPr>
        <p:spPr bwMode="auto">
          <a:xfrm>
            <a:off x="2667000" y="1066800"/>
            <a:ext cx="2317750" cy="396875"/>
          </a:xfrm>
          <a:prstGeom prst="rect">
            <a:avLst/>
          </a:prstGeom>
          <a:noFill/>
          <a:ln w="25400">
            <a:noFill/>
            <a:miter lim="800000"/>
            <a:headEnd/>
            <a:tailEnd/>
          </a:ln>
        </p:spPr>
        <p:txBody>
          <a:bodyPr wrap="none">
            <a:spAutoFit/>
          </a:bodyPr>
          <a:lstStyle/>
          <a:p>
            <a:pPr eaLnBrk="0" hangingPunct="0"/>
            <a:r>
              <a:rPr lang="en-US" sz="2000" b="1">
                <a:solidFill>
                  <a:srgbClr val="0000FF"/>
                </a:solidFill>
              </a:rPr>
              <a:t>Descriptor Families</a:t>
            </a:r>
          </a:p>
        </p:txBody>
      </p:sp>
      <p:sp>
        <p:nvSpPr>
          <p:cNvPr id="43080" name="Rectangle 105"/>
          <p:cNvSpPr>
            <a:spLocks noChangeArrowheads="1"/>
          </p:cNvSpPr>
          <p:nvPr/>
        </p:nvSpPr>
        <p:spPr bwMode="auto">
          <a:xfrm>
            <a:off x="6470650" y="3252788"/>
            <a:ext cx="1371600" cy="292100"/>
          </a:xfrm>
          <a:prstGeom prst="rect">
            <a:avLst/>
          </a:prstGeom>
          <a:solidFill>
            <a:schemeClr val="bg1"/>
          </a:solidFill>
          <a:ln w="25400">
            <a:noFill/>
            <a:miter lim="800000"/>
            <a:headEnd/>
            <a:tailEnd/>
          </a:ln>
        </p:spPr>
        <p:txBody>
          <a:bodyPr wrap="none" anchor="ctr"/>
          <a:lstStyle/>
          <a:p>
            <a:endParaRPr lang="en-US"/>
          </a:p>
        </p:txBody>
      </p:sp>
      <p:sp>
        <p:nvSpPr>
          <p:cNvPr id="43081" name="Text Box 106"/>
          <p:cNvSpPr txBox="1">
            <a:spLocks noChangeArrowheads="1"/>
          </p:cNvSpPr>
          <p:nvPr/>
        </p:nvSpPr>
        <p:spPr bwMode="auto">
          <a:xfrm>
            <a:off x="6569075" y="3141663"/>
            <a:ext cx="1352550" cy="457200"/>
          </a:xfrm>
          <a:prstGeom prst="rect">
            <a:avLst/>
          </a:prstGeom>
          <a:noFill/>
          <a:ln w="25400">
            <a:noFill/>
            <a:miter lim="800000"/>
            <a:headEnd/>
            <a:tailEnd/>
          </a:ln>
        </p:spPr>
        <p:txBody>
          <a:bodyPr wrap="none">
            <a:spAutoFit/>
          </a:bodyPr>
          <a:lstStyle/>
          <a:p>
            <a:pPr eaLnBrk="0" hangingPunct="0"/>
            <a:r>
              <a:rPr lang="en-US" b="1">
                <a:solidFill>
                  <a:schemeClr val="bg1"/>
                </a:solidFill>
              </a:rPr>
              <a:t>Products</a:t>
            </a:r>
            <a:endParaRPr lang="en-US" b="1"/>
          </a:p>
        </p:txBody>
      </p:sp>
      <p:sp>
        <p:nvSpPr>
          <p:cNvPr id="43082" name="Text Box 107"/>
          <p:cNvSpPr txBox="1">
            <a:spLocks noChangeArrowheads="1"/>
          </p:cNvSpPr>
          <p:nvPr/>
        </p:nvSpPr>
        <p:spPr bwMode="auto">
          <a:xfrm>
            <a:off x="6080125" y="5226050"/>
            <a:ext cx="2014538" cy="482600"/>
          </a:xfrm>
          <a:prstGeom prst="rect">
            <a:avLst/>
          </a:prstGeom>
          <a:noFill/>
          <a:ln w="25400">
            <a:noFill/>
            <a:miter lim="800000"/>
            <a:headEnd/>
            <a:tailEnd/>
          </a:ln>
        </p:spPr>
        <p:txBody>
          <a:bodyPr wrap="none">
            <a:spAutoFit/>
          </a:bodyPr>
          <a:lstStyle/>
          <a:p>
            <a:pPr eaLnBrk="0" hangingPunct="0">
              <a:lnSpc>
                <a:spcPct val="80000"/>
              </a:lnSpc>
            </a:pPr>
            <a:r>
              <a:rPr lang="en-US" sz="1600" b="1" i="1"/>
              <a:t> Plus Molecular and </a:t>
            </a:r>
          </a:p>
          <a:p>
            <a:pPr eaLnBrk="0" hangingPunct="0">
              <a:lnSpc>
                <a:spcPct val="80000"/>
              </a:lnSpc>
            </a:pPr>
            <a:r>
              <a:rPr lang="en-US" sz="1600" b="1" i="1"/>
              <a:t>     Quantum Methods</a:t>
            </a:r>
          </a:p>
        </p:txBody>
      </p:sp>
      <p:sp>
        <p:nvSpPr>
          <p:cNvPr id="43083" name="Text Box 108"/>
          <p:cNvSpPr txBox="1">
            <a:spLocks noChangeArrowheads="1"/>
          </p:cNvSpPr>
          <p:nvPr/>
        </p:nvSpPr>
        <p:spPr bwMode="auto">
          <a:xfrm>
            <a:off x="5680075" y="1393825"/>
            <a:ext cx="3425825" cy="1260475"/>
          </a:xfrm>
          <a:prstGeom prst="rect">
            <a:avLst/>
          </a:prstGeom>
          <a:noFill/>
          <a:ln w="25400">
            <a:noFill/>
            <a:miter lim="800000"/>
            <a:headEnd/>
            <a:tailEnd/>
          </a:ln>
        </p:spPr>
        <p:txBody>
          <a:bodyPr>
            <a:spAutoFit/>
          </a:bodyPr>
          <a:lstStyle/>
          <a:p>
            <a:pPr eaLnBrk="0" hangingPunct="0">
              <a:lnSpc>
                <a:spcPct val="80000"/>
              </a:lnSpc>
            </a:pPr>
            <a:r>
              <a:rPr lang="en-US" b="1" i="1"/>
              <a:t>Descriptors - calculable molecular attributes that govern particular macroscopic properties</a:t>
            </a:r>
          </a:p>
        </p:txBody>
      </p:sp>
    </p:spTree>
  </p:cSld>
  <p:clrMapOvr>
    <a:masterClrMapping/>
  </p:clrMapOvr>
  <p:transition>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9314" name="Picture 2" descr="neu-12"/>
          <p:cNvPicPr>
            <a:picLocks noChangeAspect="1" noChangeArrowheads="1"/>
          </p:cNvPicPr>
          <p:nvPr/>
        </p:nvPicPr>
        <p:blipFill>
          <a:blip r:embed="rId3" cstate="print"/>
          <a:srcRect/>
          <a:stretch>
            <a:fillRect/>
          </a:stretch>
        </p:blipFill>
        <p:spPr bwMode="auto">
          <a:xfrm>
            <a:off x="6770511" y="1285875"/>
            <a:ext cx="1449212" cy="4476750"/>
          </a:xfrm>
          <a:prstGeom prst="rect">
            <a:avLst/>
          </a:prstGeom>
          <a:noFill/>
        </p:spPr>
      </p:pic>
      <p:pic>
        <p:nvPicPr>
          <p:cNvPr id="1549315" name="Picture 3" descr="neu-11"/>
          <p:cNvPicPr>
            <a:picLocks noChangeAspect="1" noChangeArrowheads="1"/>
          </p:cNvPicPr>
          <p:nvPr/>
        </p:nvPicPr>
        <p:blipFill>
          <a:blip r:embed="rId4" cstate="print"/>
          <a:srcRect/>
          <a:stretch>
            <a:fillRect/>
          </a:stretch>
        </p:blipFill>
        <p:spPr bwMode="auto">
          <a:xfrm>
            <a:off x="1051278" y="1295400"/>
            <a:ext cx="1670756" cy="4457700"/>
          </a:xfrm>
          <a:prstGeom prst="rect">
            <a:avLst/>
          </a:prstGeom>
          <a:noFill/>
        </p:spPr>
      </p:pic>
      <p:sp>
        <p:nvSpPr>
          <p:cNvPr id="1549316" name="Rectangle 4"/>
          <p:cNvSpPr>
            <a:spLocks noGrp="1" noChangeArrowheads="1"/>
          </p:cNvSpPr>
          <p:nvPr>
            <p:ph type="title"/>
          </p:nvPr>
        </p:nvSpPr>
        <p:spPr>
          <a:xfrm>
            <a:off x="643467" y="419100"/>
            <a:ext cx="7857067" cy="1143000"/>
          </a:xfrm>
          <a:noFill/>
          <a:ln/>
        </p:spPr>
        <p:txBody>
          <a:bodyPr/>
          <a:lstStyle/>
          <a:p>
            <a:r>
              <a:rPr lang="de-DE" dirty="0">
                <a:solidFill>
                  <a:srgbClr val="000099"/>
                </a:solidFill>
              </a:rPr>
              <a:t>2D </a:t>
            </a:r>
            <a:r>
              <a:rPr lang="de-DE" dirty="0" err="1">
                <a:solidFill>
                  <a:srgbClr val="000099"/>
                </a:solidFill>
              </a:rPr>
              <a:t>Structure</a:t>
            </a:r>
            <a:endParaRPr lang="de-DE" dirty="0">
              <a:solidFill>
                <a:srgbClr val="000099"/>
              </a:solidFill>
            </a:endParaRPr>
          </a:p>
        </p:txBody>
      </p:sp>
      <p:sp>
        <p:nvSpPr>
          <p:cNvPr id="1549317" name="Rectangle 5"/>
          <p:cNvSpPr>
            <a:spLocks noChangeArrowheads="1"/>
          </p:cNvSpPr>
          <p:nvPr/>
        </p:nvSpPr>
        <p:spPr bwMode="auto">
          <a:xfrm>
            <a:off x="745067" y="2971800"/>
            <a:ext cx="7789333" cy="381000"/>
          </a:xfrm>
          <a:prstGeom prst="rect">
            <a:avLst/>
          </a:prstGeom>
          <a:noFill/>
          <a:ln w="9525">
            <a:noFill/>
            <a:miter lim="800000"/>
            <a:headEnd/>
            <a:tailEnd/>
          </a:ln>
          <a:effectLst/>
        </p:spPr>
        <p:txBody>
          <a:bodyPr lIns="92075" tIns="46038" rIns="92075" bIns="46038" anchor="ctr"/>
          <a:lstStyle/>
          <a:p>
            <a:pPr algn="ctr">
              <a:lnSpc>
                <a:spcPct val="135000"/>
              </a:lnSpc>
            </a:pPr>
            <a:r>
              <a:rPr lang="de-DE" sz="2700">
                <a:latin typeface="Arial" charset="0"/>
              </a:rPr>
              <a:t>molecules have structure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42" name="Picture 2" descr="neu-7"/>
          <p:cNvPicPr>
            <a:picLocks noChangeAspect="1" noChangeArrowheads="1"/>
          </p:cNvPicPr>
          <p:nvPr/>
        </p:nvPicPr>
        <p:blipFill>
          <a:blip r:embed="rId3" cstate="print">
            <a:lum bright="12000"/>
          </a:blip>
          <a:srcRect/>
          <a:stretch>
            <a:fillRect/>
          </a:stretch>
        </p:blipFill>
        <p:spPr bwMode="auto">
          <a:xfrm>
            <a:off x="781756" y="1295400"/>
            <a:ext cx="2144889" cy="4495800"/>
          </a:xfrm>
          <a:prstGeom prst="rect">
            <a:avLst/>
          </a:prstGeom>
          <a:noFill/>
        </p:spPr>
      </p:pic>
      <p:pic>
        <p:nvPicPr>
          <p:cNvPr id="1546243" name="Picture 3" descr="skelleton"/>
          <p:cNvPicPr>
            <a:picLocks noChangeAspect="1" noChangeArrowheads="1"/>
          </p:cNvPicPr>
          <p:nvPr/>
        </p:nvPicPr>
        <p:blipFill>
          <a:blip r:embed="rId4" cstate="print"/>
          <a:srcRect/>
          <a:stretch>
            <a:fillRect/>
          </a:stretch>
        </p:blipFill>
        <p:spPr bwMode="auto">
          <a:xfrm>
            <a:off x="6862234" y="1295400"/>
            <a:ext cx="1240366" cy="4552950"/>
          </a:xfrm>
          <a:prstGeom prst="rect">
            <a:avLst/>
          </a:prstGeom>
          <a:noFill/>
        </p:spPr>
      </p:pic>
      <p:sp>
        <p:nvSpPr>
          <p:cNvPr id="1546244" name="Rectangle 4"/>
          <p:cNvSpPr>
            <a:spLocks noGrp="1" noChangeArrowheads="1"/>
          </p:cNvSpPr>
          <p:nvPr>
            <p:ph type="title"/>
          </p:nvPr>
        </p:nvSpPr>
        <p:spPr>
          <a:xfrm>
            <a:off x="643467" y="419100"/>
            <a:ext cx="7857067" cy="1143000"/>
          </a:xfrm>
          <a:noFill/>
          <a:ln/>
        </p:spPr>
        <p:txBody>
          <a:bodyPr/>
          <a:lstStyle/>
          <a:p>
            <a:r>
              <a:rPr lang="de-DE">
                <a:solidFill>
                  <a:srgbClr val="000099"/>
                </a:solidFill>
              </a:rPr>
              <a:t>3D Structure</a:t>
            </a:r>
          </a:p>
        </p:txBody>
      </p:sp>
      <p:sp>
        <p:nvSpPr>
          <p:cNvPr id="1546245" name="Rectangle 5"/>
          <p:cNvSpPr>
            <a:spLocks noChangeArrowheads="1"/>
          </p:cNvSpPr>
          <p:nvPr/>
        </p:nvSpPr>
        <p:spPr bwMode="auto">
          <a:xfrm>
            <a:off x="745067" y="2971800"/>
            <a:ext cx="7789333" cy="381000"/>
          </a:xfrm>
          <a:prstGeom prst="rect">
            <a:avLst/>
          </a:prstGeom>
          <a:noFill/>
          <a:ln w="9525">
            <a:noFill/>
            <a:miter lim="800000"/>
            <a:headEnd/>
            <a:tailEnd/>
          </a:ln>
          <a:effectLst/>
        </p:spPr>
        <p:txBody>
          <a:bodyPr lIns="92075" tIns="46038" rIns="92075" bIns="46038" anchor="ctr"/>
          <a:lstStyle/>
          <a:p>
            <a:pPr algn="ctr">
              <a:lnSpc>
                <a:spcPct val="135000"/>
              </a:lnSpc>
            </a:pPr>
            <a:r>
              <a:rPr lang="de-DE" sz="2700">
                <a:latin typeface="Arial" charset="0"/>
              </a:rPr>
              <a:t>molecules are 3D objects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1254</TotalTime>
  <Words>2117</Words>
  <Application>Microsoft Office PowerPoint</Application>
  <PresentationFormat>Affichage à l'écran (4:3)</PresentationFormat>
  <Paragraphs>448</Paragraphs>
  <Slides>65</Slides>
  <Notes>62</Notes>
  <HiddenSlides>0</HiddenSlides>
  <MMClips>0</MMClips>
  <ScaleCrop>false</ScaleCrop>
  <HeadingPairs>
    <vt:vector size="6" baseType="variant">
      <vt:variant>
        <vt:lpstr>Thème</vt:lpstr>
      </vt:variant>
      <vt:variant>
        <vt:i4>1</vt:i4>
      </vt:variant>
      <vt:variant>
        <vt:lpstr>Serveurs OLE incorporés</vt:lpstr>
      </vt:variant>
      <vt:variant>
        <vt:i4>13</vt:i4>
      </vt:variant>
      <vt:variant>
        <vt:lpstr>Titres des diapositives</vt:lpstr>
      </vt:variant>
      <vt:variant>
        <vt:i4>65</vt:i4>
      </vt:variant>
    </vt:vector>
  </HeadingPairs>
  <TitlesOfParts>
    <vt:vector size="79" baseType="lpstr">
      <vt:lpstr>Modèle par défaut</vt:lpstr>
      <vt:lpstr>Image bitmap</vt:lpstr>
      <vt:lpstr>Équation</vt:lpstr>
      <vt:lpstr>Diapositive</vt:lpstr>
      <vt:lpstr>Equation</vt:lpstr>
      <vt:lpstr>ISIS/Draw Sketch</vt:lpstr>
      <vt:lpstr>MDLDrawObject Class</vt:lpstr>
      <vt:lpstr>¼ö½Ä</vt:lpstr>
      <vt:lpstr>Формула</vt:lpstr>
      <vt:lpstr>MarvinOLE</vt:lpstr>
      <vt:lpstr>Formel</vt:lpstr>
      <vt:lpstr>Diagramm</vt:lpstr>
      <vt:lpstr>CS ChemDraw Drawing</vt:lpstr>
      <vt:lpstr>Microsoft Éditeur d'équations 3.0</vt:lpstr>
      <vt:lpstr>Présentation PowerPoint</vt:lpstr>
      <vt:lpstr>Quantitative Structure-Activity Relationship (QSAR)</vt:lpstr>
      <vt:lpstr>Présentation PowerPoint</vt:lpstr>
      <vt:lpstr>Molecular structure</vt:lpstr>
      <vt:lpstr>Présentation PowerPoint</vt:lpstr>
      <vt:lpstr>Présentation PowerPoint</vt:lpstr>
      <vt:lpstr>Descriptors from Codessa Pro</vt:lpstr>
      <vt:lpstr>2D Structure</vt:lpstr>
      <vt:lpstr>3D Structure</vt:lpstr>
      <vt:lpstr>Surfaces</vt:lpstr>
      <vt:lpstr>Molecular Descriptors </vt:lpstr>
      <vt:lpstr>Molecular Descriptors </vt:lpstr>
      <vt:lpstr>Constitutional descriptors </vt:lpstr>
      <vt:lpstr>Molecular Descriptors </vt:lpstr>
      <vt:lpstr>Topological Descriptors</vt:lpstr>
      <vt:lpstr>TI based on the adjacency matrix</vt:lpstr>
      <vt:lpstr>TI based on the adjacency matrix :      Zagreb group indices </vt:lpstr>
      <vt:lpstr>Présentation PowerPoint</vt:lpstr>
      <vt:lpstr>TI based on the Distance Matrix:     the Wiener Index </vt:lpstr>
      <vt:lpstr>Présentation PowerPoint</vt:lpstr>
      <vt:lpstr>Présentation PowerPoint</vt:lpstr>
      <vt:lpstr>Présentation PowerPoint</vt:lpstr>
      <vt:lpstr>BCUT descriptors</vt:lpstr>
      <vt:lpstr>Présentation PowerPoint</vt:lpstr>
      <vt:lpstr>Présentation PowerPoint</vt:lpstr>
      <vt:lpstr>Fragment Descriptors</vt:lpstr>
      <vt:lpstr>Présentation PowerPoint</vt:lpstr>
      <vt:lpstr>Présentation PowerPoint</vt:lpstr>
      <vt:lpstr>Présentation PowerPoint</vt:lpstr>
      <vt:lpstr>Présentation PowerPoint</vt:lpstr>
      <vt:lpstr>Molecular Descriptors </vt:lpstr>
      <vt:lpstr>3D descriptors</vt:lpstr>
      <vt:lpstr>Energy related descriptors</vt:lpstr>
      <vt:lpstr>Geometry related descriptors</vt:lpstr>
      <vt:lpstr>Présentation PowerPoint</vt:lpstr>
      <vt:lpstr>Ovality</vt:lpstr>
      <vt:lpstr>Surface related descriptors</vt:lpstr>
      <vt:lpstr>Polarity descriptors</vt:lpstr>
      <vt:lpstr>Présentation PowerPoint</vt:lpstr>
      <vt:lpstr>Présentation PowerPoint</vt:lpstr>
      <vt:lpstr>Présentation PowerPoint</vt:lpstr>
      <vt:lpstr>Quantum Chemical Descriptors </vt:lpstr>
      <vt:lpstr>Présentation PowerPoint</vt:lpstr>
      <vt:lpstr>Présentation PowerPoint</vt:lpstr>
      <vt:lpstr>Présentation PowerPoint</vt:lpstr>
      <vt:lpstr>Présentation PowerPoint</vt:lpstr>
      <vt:lpstr>Structure Representation by Autocorrelation</vt:lpstr>
      <vt:lpstr>Structure Representation by Autocorrelation</vt:lpstr>
      <vt:lpstr>Présentation PowerPoint</vt:lpstr>
      <vt:lpstr>Présentation PowerPoint</vt:lpstr>
      <vt:lpstr>Lipophilic Descriptors </vt:lpstr>
      <vt:lpstr>Lipophilic Descriptors </vt:lpstr>
      <vt:lpstr>Some LogPo/w Extremes in Therapy</vt:lpstr>
      <vt:lpstr>What do these Drugs have in Common?</vt:lpstr>
      <vt:lpstr>3D Hydrophobicity</vt:lpstr>
      <vt:lpstr>Présentation PowerPoint</vt:lpstr>
      <vt:lpstr>Lipophilic Descriptors</vt:lpstr>
      <vt:lpstr>logD – The Calculation</vt:lpstr>
      <vt:lpstr>Présentation PowerPoint</vt:lpstr>
      <vt:lpstr>Présentation PowerPoint</vt:lpstr>
      <vt:lpstr>Software</vt:lpstr>
      <vt:lpstr>DRAGON</vt:lpstr>
      <vt:lpstr>Présentation PowerPoint</vt:lpstr>
      <vt:lpstr>ISIDA program</vt:lpstr>
      <vt:lpstr>Présentation PowerPoint</vt:lpstr>
    </vt:vector>
  </TitlesOfParts>
  <Company>ULP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 Varnek</dc:creator>
  <cp:lastModifiedBy>Alexandre Varnek</cp:lastModifiedBy>
  <cp:revision>172</cp:revision>
  <dcterms:created xsi:type="dcterms:W3CDTF">2003-07-14T10:34:32Z</dcterms:created>
  <dcterms:modified xsi:type="dcterms:W3CDTF">2014-06-17T15:25:43Z</dcterms:modified>
</cp:coreProperties>
</file>